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39"/>
  </p:notesMasterIdLst>
  <p:sldIdLst>
    <p:sldId id="286" r:id="rId6"/>
    <p:sldId id="288" r:id="rId7"/>
    <p:sldId id="400" r:id="rId8"/>
    <p:sldId id="403" r:id="rId9"/>
    <p:sldId id="331" r:id="rId10"/>
    <p:sldId id="289" r:id="rId11"/>
    <p:sldId id="395" r:id="rId12"/>
    <p:sldId id="396" r:id="rId13"/>
    <p:sldId id="398" r:id="rId14"/>
    <p:sldId id="335" r:id="rId15"/>
    <p:sldId id="399" r:id="rId16"/>
    <p:sldId id="340" r:id="rId17"/>
    <p:sldId id="339" r:id="rId18"/>
    <p:sldId id="336" r:id="rId19"/>
    <p:sldId id="337" r:id="rId20"/>
    <p:sldId id="317" r:id="rId21"/>
    <p:sldId id="353" r:id="rId22"/>
    <p:sldId id="290" r:id="rId23"/>
    <p:sldId id="292" r:id="rId24"/>
    <p:sldId id="404" r:id="rId25"/>
    <p:sldId id="355" r:id="rId26"/>
    <p:sldId id="362" r:id="rId27"/>
    <p:sldId id="405" r:id="rId28"/>
    <p:sldId id="284" r:id="rId29"/>
    <p:sldId id="285" r:id="rId30"/>
    <p:sldId id="406" r:id="rId31"/>
    <p:sldId id="407" r:id="rId32"/>
    <p:sldId id="282" r:id="rId33"/>
    <p:sldId id="283" r:id="rId34"/>
    <p:sldId id="287" r:id="rId35"/>
    <p:sldId id="258" r:id="rId36"/>
    <p:sldId id="408" r:id="rId37"/>
    <p:sldId id="40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CC57C1-9D3A-476A-6ACA-20093EBDED8C}" name="Heather Jones" initials="HJ" userId="S::Heather.Jones@rnfoo.org::14a419b2-6cf5-4ff2-80e9-06bcf00947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Nelson" initials="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34CA0"/>
    <a:srgbClr val="5C407B"/>
    <a:srgbClr val="008C93"/>
    <a:srgbClr val="00B8B4"/>
    <a:srgbClr val="009999"/>
    <a:srgbClr val="339966"/>
    <a:srgbClr val="D1E3F3"/>
    <a:srgbClr val="6786B9"/>
    <a:srgbClr val="6585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0798" autoAdjust="0"/>
  </p:normalViewPr>
  <p:slideViewPr>
    <p:cSldViewPr snapToGrid="0">
      <p:cViewPr varScale="1">
        <p:scale>
          <a:sx n="40" d="100"/>
          <a:sy n="40" d="100"/>
        </p:scale>
        <p:origin x="44" y="1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8/10/relationships/authors" Target="authors.xml"/><Relationship Id="rId20" Type="http://schemas.openxmlformats.org/officeDocument/2006/relationships/slide" Target="slides/slide15.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h Dooley" userId="283fc30b-1121-4e21-869d-b630e342e2e5" providerId="ADAL" clId="{035D8FAE-8DF0-46B5-AD0B-81F872BF5786}"/>
    <pc:docChg chg="custSel modSld">
      <pc:chgData name="Leah Dooley" userId="283fc30b-1121-4e21-869d-b630e342e2e5" providerId="ADAL" clId="{035D8FAE-8DF0-46B5-AD0B-81F872BF5786}" dt="2026-01-14T20:17:55.261" v="63" actId="368"/>
      <pc:docMkLst>
        <pc:docMk/>
      </pc:docMkLst>
      <pc:sldChg chg="modNotes">
        <pc:chgData name="Leah Dooley" userId="283fc30b-1121-4e21-869d-b630e342e2e5" providerId="ADAL" clId="{035D8FAE-8DF0-46B5-AD0B-81F872BF5786}" dt="2026-01-14T20:17:55.261" v="61" actId="368"/>
        <pc:sldMkLst>
          <pc:docMk/>
          <pc:sldMk cId="2066952611" sldId="258"/>
        </pc:sldMkLst>
      </pc:sldChg>
      <pc:sldChg chg="modNotes">
        <pc:chgData name="Leah Dooley" userId="283fc30b-1121-4e21-869d-b630e342e2e5" providerId="ADAL" clId="{035D8FAE-8DF0-46B5-AD0B-81F872BF5786}" dt="2026-01-14T20:17:55.245" v="55" actId="368"/>
        <pc:sldMkLst>
          <pc:docMk/>
          <pc:sldMk cId="1220244555" sldId="282"/>
        </pc:sldMkLst>
      </pc:sldChg>
      <pc:sldChg chg="modNotes">
        <pc:chgData name="Leah Dooley" userId="283fc30b-1121-4e21-869d-b630e342e2e5" providerId="ADAL" clId="{035D8FAE-8DF0-46B5-AD0B-81F872BF5786}" dt="2026-01-14T20:17:55.245" v="57" actId="368"/>
        <pc:sldMkLst>
          <pc:docMk/>
          <pc:sldMk cId="951053152" sldId="283"/>
        </pc:sldMkLst>
      </pc:sldChg>
      <pc:sldChg chg="modNotes">
        <pc:chgData name="Leah Dooley" userId="283fc30b-1121-4e21-869d-b630e342e2e5" providerId="ADAL" clId="{035D8FAE-8DF0-46B5-AD0B-81F872BF5786}" dt="2026-01-14T20:17:55.213" v="47" actId="368"/>
        <pc:sldMkLst>
          <pc:docMk/>
          <pc:sldMk cId="3053560267" sldId="284"/>
        </pc:sldMkLst>
      </pc:sldChg>
      <pc:sldChg chg="modNotes">
        <pc:chgData name="Leah Dooley" userId="283fc30b-1121-4e21-869d-b630e342e2e5" providerId="ADAL" clId="{035D8FAE-8DF0-46B5-AD0B-81F872BF5786}" dt="2026-01-14T20:17:55.226" v="49" actId="368"/>
        <pc:sldMkLst>
          <pc:docMk/>
          <pc:sldMk cId="1674151502" sldId="285"/>
        </pc:sldMkLst>
      </pc:sldChg>
      <pc:sldChg chg="modNotes">
        <pc:chgData name="Leah Dooley" userId="283fc30b-1121-4e21-869d-b630e342e2e5" providerId="ADAL" clId="{035D8FAE-8DF0-46B5-AD0B-81F872BF5786}" dt="2026-01-14T20:17:55.070" v="1" actId="368"/>
        <pc:sldMkLst>
          <pc:docMk/>
          <pc:sldMk cId="2353841968" sldId="286"/>
        </pc:sldMkLst>
      </pc:sldChg>
      <pc:sldChg chg="modNotes">
        <pc:chgData name="Leah Dooley" userId="283fc30b-1121-4e21-869d-b630e342e2e5" providerId="ADAL" clId="{035D8FAE-8DF0-46B5-AD0B-81F872BF5786}" dt="2026-01-14T20:17:55.245" v="59" actId="368"/>
        <pc:sldMkLst>
          <pc:docMk/>
          <pc:sldMk cId="1339483076" sldId="287"/>
        </pc:sldMkLst>
      </pc:sldChg>
      <pc:sldChg chg="modNotes">
        <pc:chgData name="Leah Dooley" userId="283fc30b-1121-4e21-869d-b630e342e2e5" providerId="ADAL" clId="{035D8FAE-8DF0-46B5-AD0B-81F872BF5786}" dt="2026-01-14T20:17:55.086" v="3" actId="368"/>
        <pc:sldMkLst>
          <pc:docMk/>
          <pc:sldMk cId="2691271891" sldId="288"/>
        </pc:sldMkLst>
      </pc:sldChg>
      <pc:sldChg chg="modNotes">
        <pc:chgData name="Leah Dooley" userId="283fc30b-1121-4e21-869d-b630e342e2e5" providerId="ADAL" clId="{035D8FAE-8DF0-46B5-AD0B-81F872BF5786}" dt="2026-01-14T20:17:55.102" v="11" actId="368"/>
        <pc:sldMkLst>
          <pc:docMk/>
          <pc:sldMk cId="1948991088" sldId="289"/>
        </pc:sldMkLst>
      </pc:sldChg>
      <pc:sldChg chg="modNotes">
        <pc:chgData name="Leah Dooley" userId="283fc30b-1121-4e21-869d-b630e342e2e5" providerId="ADAL" clId="{035D8FAE-8DF0-46B5-AD0B-81F872BF5786}" dt="2026-01-14T20:17:55.182" v="35" actId="368"/>
        <pc:sldMkLst>
          <pc:docMk/>
          <pc:sldMk cId="2601177796" sldId="290"/>
        </pc:sldMkLst>
      </pc:sldChg>
      <pc:sldChg chg="modNotes">
        <pc:chgData name="Leah Dooley" userId="283fc30b-1121-4e21-869d-b630e342e2e5" providerId="ADAL" clId="{035D8FAE-8DF0-46B5-AD0B-81F872BF5786}" dt="2026-01-14T20:17:55.182" v="37" actId="368"/>
        <pc:sldMkLst>
          <pc:docMk/>
          <pc:sldMk cId="2100258128" sldId="292"/>
        </pc:sldMkLst>
      </pc:sldChg>
      <pc:sldChg chg="modNotes">
        <pc:chgData name="Leah Dooley" userId="283fc30b-1121-4e21-869d-b630e342e2e5" providerId="ADAL" clId="{035D8FAE-8DF0-46B5-AD0B-81F872BF5786}" dt="2026-01-14T20:17:55.166" v="31" actId="368"/>
        <pc:sldMkLst>
          <pc:docMk/>
          <pc:sldMk cId="77228781" sldId="317"/>
        </pc:sldMkLst>
      </pc:sldChg>
      <pc:sldChg chg="modNotes">
        <pc:chgData name="Leah Dooley" userId="283fc30b-1121-4e21-869d-b630e342e2e5" providerId="ADAL" clId="{035D8FAE-8DF0-46B5-AD0B-81F872BF5786}" dt="2026-01-14T20:17:55.102" v="9" actId="368"/>
        <pc:sldMkLst>
          <pc:docMk/>
          <pc:sldMk cId="1014578988" sldId="331"/>
        </pc:sldMkLst>
      </pc:sldChg>
      <pc:sldChg chg="modNotes">
        <pc:chgData name="Leah Dooley" userId="283fc30b-1121-4e21-869d-b630e342e2e5" providerId="ADAL" clId="{035D8FAE-8DF0-46B5-AD0B-81F872BF5786}" dt="2026-01-14T20:17:55.134" v="19" actId="368"/>
        <pc:sldMkLst>
          <pc:docMk/>
          <pc:sldMk cId="3215564259" sldId="335"/>
        </pc:sldMkLst>
      </pc:sldChg>
      <pc:sldChg chg="modNotes">
        <pc:chgData name="Leah Dooley" userId="283fc30b-1121-4e21-869d-b630e342e2e5" providerId="ADAL" clId="{035D8FAE-8DF0-46B5-AD0B-81F872BF5786}" dt="2026-01-14T20:17:55.150" v="27" actId="368"/>
        <pc:sldMkLst>
          <pc:docMk/>
          <pc:sldMk cId="1274701337" sldId="336"/>
        </pc:sldMkLst>
      </pc:sldChg>
      <pc:sldChg chg="modNotes">
        <pc:chgData name="Leah Dooley" userId="283fc30b-1121-4e21-869d-b630e342e2e5" providerId="ADAL" clId="{035D8FAE-8DF0-46B5-AD0B-81F872BF5786}" dt="2026-01-14T20:17:55.166" v="29" actId="368"/>
        <pc:sldMkLst>
          <pc:docMk/>
          <pc:sldMk cId="846894807" sldId="337"/>
        </pc:sldMkLst>
      </pc:sldChg>
      <pc:sldChg chg="modNotes">
        <pc:chgData name="Leah Dooley" userId="283fc30b-1121-4e21-869d-b630e342e2e5" providerId="ADAL" clId="{035D8FAE-8DF0-46B5-AD0B-81F872BF5786}" dt="2026-01-14T20:17:55.150" v="25" actId="368"/>
        <pc:sldMkLst>
          <pc:docMk/>
          <pc:sldMk cId="3884344810" sldId="339"/>
        </pc:sldMkLst>
      </pc:sldChg>
      <pc:sldChg chg="modNotes">
        <pc:chgData name="Leah Dooley" userId="283fc30b-1121-4e21-869d-b630e342e2e5" providerId="ADAL" clId="{035D8FAE-8DF0-46B5-AD0B-81F872BF5786}" dt="2026-01-14T20:17:55.150" v="23" actId="368"/>
        <pc:sldMkLst>
          <pc:docMk/>
          <pc:sldMk cId="3063903554" sldId="340"/>
        </pc:sldMkLst>
      </pc:sldChg>
      <pc:sldChg chg="modNotes">
        <pc:chgData name="Leah Dooley" userId="283fc30b-1121-4e21-869d-b630e342e2e5" providerId="ADAL" clId="{035D8FAE-8DF0-46B5-AD0B-81F872BF5786}" dt="2026-01-14T20:17:55.182" v="33" actId="368"/>
        <pc:sldMkLst>
          <pc:docMk/>
          <pc:sldMk cId="652037775" sldId="353"/>
        </pc:sldMkLst>
      </pc:sldChg>
      <pc:sldChg chg="modNotes">
        <pc:chgData name="Leah Dooley" userId="283fc30b-1121-4e21-869d-b630e342e2e5" providerId="ADAL" clId="{035D8FAE-8DF0-46B5-AD0B-81F872BF5786}" dt="2026-01-14T20:17:55.198" v="41" actId="368"/>
        <pc:sldMkLst>
          <pc:docMk/>
          <pc:sldMk cId="1719903120" sldId="355"/>
        </pc:sldMkLst>
      </pc:sldChg>
      <pc:sldChg chg="modNotes">
        <pc:chgData name="Leah Dooley" userId="283fc30b-1121-4e21-869d-b630e342e2e5" providerId="ADAL" clId="{035D8FAE-8DF0-46B5-AD0B-81F872BF5786}" dt="2026-01-14T20:17:55.198" v="43" actId="368"/>
        <pc:sldMkLst>
          <pc:docMk/>
          <pc:sldMk cId="2408662551" sldId="362"/>
        </pc:sldMkLst>
      </pc:sldChg>
      <pc:sldChg chg="modNotes">
        <pc:chgData name="Leah Dooley" userId="283fc30b-1121-4e21-869d-b630e342e2e5" providerId="ADAL" clId="{035D8FAE-8DF0-46B5-AD0B-81F872BF5786}" dt="2026-01-14T20:17:55.118" v="13" actId="368"/>
        <pc:sldMkLst>
          <pc:docMk/>
          <pc:sldMk cId="131015786" sldId="395"/>
        </pc:sldMkLst>
      </pc:sldChg>
      <pc:sldChg chg="modNotes">
        <pc:chgData name="Leah Dooley" userId="283fc30b-1121-4e21-869d-b630e342e2e5" providerId="ADAL" clId="{035D8FAE-8DF0-46B5-AD0B-81F872BF5786}" dt="2026-01-14T20:17:55.126" v="15" actId="368"/>
        <pc:sldMkLst>
          <pc:docMk/>
          <pc:sldMk cId="2024087548" sldId="396"/>
        </pc:sldMkLst>
      </pc:sldChg>
      <pc:sldChg chg="modNotes">
        <pc:chgData name="Leah Dooley" userId="283fc30b-1121-4e21-869d-b630e342e2e5" providerId="ADAL" clId="{035D8FAE-8DF0-46B5-AD0B-81F872BF5786}" dt="2026-01-14T20:17:55.126" v="17" actId="368"/>
        <pc:sldMkLst>
          <pc:docMk/>
          <pc:sldMk cId="2593799986" sldId="398"/>
        </pc:sldMkLst>
      </pc:sldChg>
      <pc:sldChg chg="modNotes">
        <pc:chgData name="Leah Dooley" userId="283fc30b-1121-4e21-869d-b630e342e2e5" providerId="ADAL" clId="{035D8FAE-8DF0-46B5-AD0B-81F872BF5786}" dt="2026-01-14T20:17:55.134" v="21" actId="368"/>
        <pc:sldMkLst>
          <pc:docMk/>
          <pc:sldMk cId="1924044970" sldId="399"/>
        </pc:sldMkLst>
      </pc:sldChg>
      <pc:sldChg chg="modNotes">
        <pc:chgData name="Leah Dooley" userId="283fc30b-1121-4e21-869d-b630e342e2e5" providerId="ADAL" clId="{035D8FAE-8DF0-46B5-AD0B-81F872BF5786}" dt="2026-01-14T20:17:55.086" v="5" actId="368"/>
        <pc:sldMkLst>
          <pc:docMk/>
          <pc:sldMk cId="3260656447" sldId="400"/>
        </pc:sldMkLst>
      </pc:sldChg>
      <pc:sldChg chg="modNotes">
        <pc:chgData name="Leah Dooley" userId="283fc30b-1121-4e21-869d-b630e342e2e5" providerId="ADAL" clId="{035D8FAE-8DF0-46B5-AD0B-81F872BF5786}" dt="2026-01-14T20:17:55.102" v="7" actId="368"/>
        <pc:sldMkLst>
          <pc:docMk/>
          <pc:sldMk cId="2026831006" sldId="403"/>
        </pc:sldMkLst>
      </pc:sldChg>
      <pc:sldChg chg="modNotes">
        <pc:chgData name="Leah Dooley" userId="283fc30b-1121-4e21-869d-b630e342e2e5" providerId="ADAL" clId="{035D8FAE-8DF0-46B5-AD0B-81F872BF5786}" dt="2026-01-14T20:17:55.198" v="39" actId="368"/>
        <pc:sldMkLst>
          <pc:docMk/>
          <pc:sldMk cId="3016923021" sldId="404"/>
        </pc:sldMkLst>
      </pc:sldChg>
      <pc:sldChg chg="modNotes">
        <pc:chgData name="Leah Dooley" userId="283fc30b-1121-4e21-869d-b630e342e2e5" providerId="ADAL" clId="{035D8FAE-8DF0-46B5-AD0B-81F872BF5786}" dt="2026-01-14T20:17:55.213" v="45" actId="368"/>
        <pc:sldMkLst>
          <pc:docMk/>
          <pc:sldMk cId="959694696" sldId="405"/>
        </pc:sldMkLst>
      </pc:sldChg>
      <pc:sldChg chg="modNotes">
        <pc:chgData name="Leah Dooley" userId="283fc30b-1121-4e21-869d-b630e342e2e5" providerId="ADAL" clId="{035D8FAE-8DF0-46B5-AD0B-81F872BF5786}" dt="2026-01-14T20:17:55.230" v="51" actId="368"/>
        <pc:sldMkLst>
          <pc:docMk/>
          <pc:sldMk cId="2945605020" sldId="406"/>
        </pc:sldMkLst>
      </pc:sldChg>
      <pc:sldChg chg="modNotes">
        <pc:chgData name="Leah Dooley" userId="283fc30b-1121-4e21-869d-b630e342e2e5" providerId="ADAL" clId="{035D8FAE-8DF0-46B5-AD0B-81F872BF5786}" dt="2026-01-14T20:17:55.230" v="53" actId="368"/>
        <pc:sldMkLst>
          <pc:docMk/>
          <pc:sldMk cId="241023715" sldId="407"/>
        </pc:sldMkLst>
      </pc:sldChg>
      <pc:sldChg chg="modNotes">
        <pc:chgData name="Leah Dooley" userId="283fc30b-1121-4e21-869d-b630e342e2e5" providerId="ADAL" clId="{035D8FAE-8DF0-46B5-AD0B-81F872BF5786}" dt="2026-01-14T20:17:55.261" v="63" actId="368"/>
        <pc:sldMkLst>
          <pc:docMk/>
          <pc:sldMk cId="3916397425" sldId="4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61C8E8-B71D-4C99-96E0-607A051AE555}" type="datetimeFigureOut">
              <a:rPr lang="en-CA" smtClean="0"/>
              <a:pPr/>
              <a:t>2026-01-14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F052A0-6FC2-4158-A1DA-AA7889E9E2CE}" type="slidenum">
              <a:rPr lang="en-CA" smtClean="0"/>
              <a:pPr/>
              <a:t>‹#›</a:t>
            </a:fld>
            <a:endParaRPr lang="en-CA"/>
          </a:p>
        </p:txBody>
      </p:sp>
    </p:spTree>
    <p:extLst>
      <p:ext uri="{BB962C8B-B14F-4D97-AF65-F5344CB8AC3E}">
        <p14:creationId xmlns:p14="http://schemas.microsoft.com/office/powerpoint/2010/main" val="295310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F052A0-6FC2-4158-A1DA-AA7889E9E2CE}" type="slidenum">
              <a:rPr lang="en-CA" smtClean="0"/>
              <a:pPr/>
              <a:t>1</a:t>
            </a:fld>
            <a:endParaRPr lang="en-CA"/>
          </a:p>
        </p:txBody>
      </p:sp>
    </p:spTree>
    <p:extLst>
      <p:ext uri="{BB962C8B-B14F-4D97-AF65-F5344CB8AC3E}">
        <p14:creationId xmlns:p14="http://schemas.microsoft.com/office/powerpoint/2010/main" val="2112209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F052A0-6FC2-4158-A1DA-AA7889E9E2CE}" type="slidenum">
              <a:rPr lang="en-CA" smtClean="0"/>
              <a:pPr/>
              <a:t>10</a:t>
            </a:fld>
            <a:endParaRPr lang="en-CA"/>
          </a:p>
        </p:txBody>
      </p:sp>
    </p:spTree>
    <p:extLst>
      <p:ext uri="{BB962C8B-B14F-4D97-AF65-F5344CB8AC3E}">
        <p14:creationId xmlns:p14="http://schemas.microsoft.com/office/powerpoint/2010/main" val="321573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F052A0-6FC2-4158-A1DA-AA7889E9E2CE}" type="slidenum">
              <a:rPr lang="en-CA" smtClean="0"/>
              <a:pPr/>
              <a:t>11</a:t>
            </a:fld>
            <a:endParaRPr lang="en-CA"/>
          </a:p>
        </p:txBody>
      </p:sp>
    </p:spTree>
    <p:extLst>
      <p:ext uri="{BB962C8B-B14F-4D97-AF65-F5344CB8AC3E}">
        <p14:creationId xmlns:p14="http://schemas.microsoft.com/office/powerpoint/2010/main" val="4026721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F052A0-6FC2-4158-A1DA-AA7889E9E2CE}" type="slidenum">
              <a:rPr lang="en-CA" smtClean="0"/>
              <a:pPr/>
              <a:t>12</a:t>
            </a:fld>
            <a:endParaRPr lang="en-CA"/>
          </a:p>
        </p:txBody>
      </p:sp>
    </p:spTree>
    <p:extLst>
      <p:ext uri="{BB962C8B-B14F-4D97-AF65-F5344CB8AC3E}">
        <p14:creationId xmlns:p14="http://schemas.microsoft.com/office/powerpoint/2010/main" val="779157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F052A0-6FC2-4158-A1DA-AA7889E9E2CE}" type="slidenum">
              <a:rPr lang="en-CA" smtClean="0"/>
              <a:pPr/>
              <a:t>13</a:t>
            </a:fld>
            <a:endParaRPr lang="en-CA"/>
          </a:p>
        </p:txBody>
      </p:sp>
    </p:spTree>
    <p:extLst>
      <p:ext uri="{BB962C8B-B14F-4D97-AF65-F5344CB8AC3E}">
        <p14:creationId xmlns:p14="http://schemas.microsoft.com/office/powerpoint/2010/main" val="29901197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F052A0-6FC2-4158-A1DA-AA7889E9E2CE}" type="slidenum">
              <a:rPr lang="en-CA" smtClean="0"/>
              <a:pPr/>
              <a:t>14</a:t>
            </a:fld>
            <a:endParaRPr lang="en-CA"/>
          </a:p>
        </p:txBody>
      </p:sp>
    </p:spTree>
    <p:extLst>
      <p:ext uri="{BB962C8B-B14F-4D97-AF65-F5344CB8AC3E}">
        <p14:creationId xmlns:p14="http://schemas.microsoft.com/office/powerpoint/2010/main" val="3491892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F052A0-6FC2-4158-A1DA-AA7889E9E2CE}" type="slidenum">
              <a:rPr lang="en-CA" smtClean="0"/>
              <a:pPr/>
              <a:t>15</a:t>
            </a:fld>
            <a:endParaRPr lang="en-CA"/>
          </a:p>
        </p:txBody>
      </p:sp>
    </p:spTree>
    <p:extLst>
      <p:ext uri="{BB962C8B-B14F-4D97-AF65-F5344CB8AC3E}">
        <p14:creationId xmlns:p14="http://schemas.microsoft.com/office/powerpoint/2010/main" val="3013479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F052A0-6FC2-4158-A1DA-AA7889E9E2CE}" type="slidenum">
              <a:rPr lang="en-CA" smtClean="0"/>
              <a:pPr/>
              <a:t>16</a:t>
            </a:fld>
            <a:endParaRPr lang="en-CA"/>
          </a:p>
        </p:txBody>
      </p:sp>
    </p:spTree>
    <p:extLst>
      <p:ext uri="{BB962C8B-B14F-4D97-AF65-F5344CB8AC3E}">
        <p14:creationId xmlns:p14="http://schemas.microsoft.com/office/powerpoint/2010/main" val="432011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F052A0-6FC2-4158-A1DA-AA7889E9E2CE}" type="slidenum">
              <a:rPr lang="en-CA" smtClean="0"/>
              <a:pPr/>
              <a:t>17</a:t>
            </a:fld>
            <a:endParaRPr lang="en-CA"/>
          </a:p>
        </p:txBody>
      </p:sp>
    </p:spTree>
    <p:extLst>
      <p:ext uri="{BB962C8B-B14F-4D97-AF65-F5344CB8AC3E}">
        <p14:creationId xmlns:p14="http://schemas.microsoft.com/office/powerpoint/2010/main" val="402463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F052A0-6FC2-4158-A1DA-AA7889E9E2CE}" type="slidenum">
              <a:rPr lang="en-CA" smtClean="0"/>
              <a:pPr/>
              <a:t>18</a:t>
            </a:fld>
            <a:endParaRPr lang="en-CA"/>
          </a:p>
        </p:txBody>
      </p:sp>
    </p:spTree>
    <p:extLst>
      <p:ext uri="{BB962C8B-B14F-4D97-AF65-F5344CB8AC3E}">
        <p14:creationId xmlns:p14="http://schemas.microsoft.com/office/powerpoint/2010/main" val="3178568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F052A0-6FC2-4158-A1DA-AA7889E9E2CE}" type="slidenum">
              <a:rPr lang="en-CA" smtClean="0"/>
              <a:pPr/>
              <a:t>19</a:t>
            </a:fld>
            <a:endParaRPr lang="en-CA"/>
          </a:p>
        </p:txBody>
      </p:sp>
    </p:spTree>
    <p:extLst>
      <p:ext uri="{BB962C8B-B14F-4D97-AF65-F5344CB8AC3E}">
        <p14:creationId xmlns:p14="http://schemas.microsoft.com/office/powerpoint/2010/main" val="3255529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F052A0-6FC2-4158-A1DA-AA7889E9E2CE}" type="slidenum">
              <a:rPr lang="en-CA" smtClean="0"/>
              <a:pPr/>
              <a:t>2</a:t>
            </a:fld>
            <a:endParaRPr lang="en-CA"/>
          </a:p>
        </p:txBody>
      </p:sp>
    </p:spTree>
    <p:extLst>
      <p:ext uri="{BB962C8B-B14F-4D97-AF65-F5344CB8AC3E}">
        <p14:creationId xmlns:p14="http://schemas.microsoft.com/office/powerpoint/2010/main" val="3055239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F052A0-6FC2-4158-A1DA-AA7889E9E2CE}" type="slidenum">
              <a:rPr lang="en-CA" smtClean="0"/>
              <a:pPr/>
              <a:t>20</a:t>
            </a:fld>
            <a:endParaRPr lang="en-CA"/>
          </a:p>
        </p:txBody>
      </p:sp>
    </p:spTree>
    <p:extLst>
      <p:ext uri="{BB962C8B-B14F-4D97-AF65-F5344CB8AC3E}">
        <p14:creationId xmlns:p14="http://schemas.microsoft.com/office/powerpoint/2010/main" val="2928543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F052A0-6FC2-4158-A1DA-AA7889E9E2CE}" type="slidenum">
              <a:rPr lang="en-CA" smtClean="0"/>
              <a:pPr/>
              <a:t>21</a:t>
            </a:fld>
            <a:endParaRPr lang="en-CA"/>
          </a:p>
        </p:txBody>
      </p:sp>
    </p:spTree>
    <p:extLst>
      <p:ext uri="{BB962C8B-B14F-4D97-AF65-F5344CB8AC3E}">
        <p14:creationId xmlns:p14="http://schemas.microsoft.com/office/powerpoint/2010/main" val="352220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F052A0-6FC2-4158-A1DA-AA7889E9E2CE}" type="slidenum">
              <a:rPr lang="en-CA" smtClean="0"/>
              <a:pPr/>
              <a:t>22</a:t>
            </a:fld>
            <a:endParaRPr lang="en-CA"/>
          </a:p>
        </p:txBody>
      </p:sp>
    </p:spTree>
    <p:extLst>
      <p:ext uri="{BB962C8B-B14F-4D97-AF65-F5344CB8AC3E}">
        <p14:creationId xmlns:p14="http://schemas.microsoft.com/office/powerpoint/2010/main" val="3613346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2924E-1D51-8B0A-29DF-F5F1D7A64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825A1B-C36E-9F6A-2425-CE01A1959E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7748DA-A51B-98D2-E0E9-EC0D500A07F5}"/>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88101D8B-7197-626D-D0F3-D830E08B8EA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C0F39-51A1-42C6-85D5-F4753D4563F7}"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7521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2618E-F777-ACFB-0B74-4A396E8C22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A1CCBF-8736-9E8B-8E3F-0B0783CCEA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BC879E-CC3C-0E6E-17AF-AB13976CE33E}"/>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36A353F7-0E44-9EA0-642C-8E34C52935A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C0F39-51A1-42C6-85D5-F4753D4563F7}"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04215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7E5D6-CA89-4C45-A9F9-507791C26007}"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78869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7E5D6-CA89-4C45-A9F9-507791C26007}"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80917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E895E-50E4-6A1C-0479-919DA38C22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ACC5FF-63C0-0D0E-1092-F8D1E1EFE9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CE78F2-49FC-D212-A67F-4D33B2F00623}"/>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CE6263E5-D65A-59DE-DD39-16158C1E2E4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C0F39-51A1-42C6-85D5-F4753D4563F7}"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0774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7E5D6-CA89-4C45-A9F9-507791C26007}"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01083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7E5D6-CA89-4C45-A9F9-507791C26007}"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44612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F052A0-6FC2-4158-A1DA-AA7889E9E2CE}" type="slidenum">
              <a:rPr lang="en-CA" smtClean="0"/>
              <a:pPr/>
              <a:t>3</a:t>
            </a:fld>
            <a:endParaRPr lang="en-CA"/>
          </a:p>
        </p:txBody>
      </p:sp>
    </p:spTree>
    <p:extLst>
      <p:ext uri="{BB962C8B-B14F-4D97-AF65-F5344CB8AC3E}">
        <p14:creationId xmlns:p14="http://schemas.microsoft.com/office/powerpoint/2010/main" val="20661660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0436D-66CA-E315-6BF5-5F8DD37040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CDAEAC-9E41-61ED-8C0C-E4960B2C6E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F05CED-4507-F1E8-7630-297B663E08B3}"/>
              </a:ext>
            </a:extLst>
          </p:cNvPr>
          <p:cNvSpPr>
            <a:spLocks noGrp="1"/>
          </p:cNvSpPr>
          <p:nvPr>
            <p:ph type="body" idx="1"/>
          </p:nvPr>
        </p:nvSpPr>
        <p:spPr/>
        <p:txBody>
          <a:bodyPr/>
          <a:lstStyle/>
          <a:p>
            <a:endParaRPr lang="en-CA" dirty="0"/>
          </a:p>
        </p:txBody>
      </p:sp>
      <p:sp>
        <p:nvSpPr>
          <p:cNvPr id="4" name="Slide Number Placeholder 3">
            <a:extLst>
              <a:ext uri="{FF2B5EF4-FFF2-40B4-BE49-F238E27FC236}">
                <a16:creationId xmlns:a16="http://schemas.microsoft.com/office/drawing/2014/main" id="{A4682A11-C949-1616-968E-33644F802B9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7E5D6-CA89-4C45-A9F9-507791C26007}"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35199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042" rtl="0" eaLnBrk="1" fontAlgn="auto" latinLnBrk="0" hangingPunct="1">
              <a:lnSpc>
                <a:spcPct val="100000"/>
              </a:lnSpc>
              <a:spcBef>
                <a:spcPts val="0"/>
              </a:spcBef>
              <a:spcAft>
                <a:spcPts val="0"/>
              </a:spcAft>
              <a:buClrTx/>
              <a:buSzTx/>
              <a:buFontTx/>
              <a:buNone/>
              <a:tabLst/>
              <a:defRPr/>
            </a:pPr>
            <a:fld id="{67B5C211-D43D-4EA0-9C62-E4922761684C}" type="slidenum">
              <a:rPr kumimoji="0" lang="en-CA"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042" rtl="0" eaLnBrk="1" fontAlgn="auto" latinLnBrk="0" hangingPunct="1">
                <a:lnSpc>
                  <a:spcPct val="100000"/>
                </a:lnSpc>
                <a:spcBef>
                  <a:spcPts val="0"/>
                </a:spcBef>
                <a:spcAft>
                  <a:spcPts val="0"/>
                </a:spcAft>
                <a:buClrTx/>
                <a:buSzTx/>
                <a:buFontTx/>
                <a:buNone/>
                <a:tabLst/>
                <a:defRPr/>
              </a:pPr>
              <a:t>31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65520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07E5D6-CA89-4C45-A9F9-507791C26007}" type="slidenum">
              <a:rPr kumimoji="0" lang="en-C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CA"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2748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F052A0-6FC2-4158-A1DA-AA7889E9E2CE}" type="slidenum">
              <a:rPr lang="en-CA" smtClean="0"/>
              <a:pPr/>
              <a:t>4</a:t>
            </a:fld>
            <a:endParaRPr lang="en-CA"/>
          </a:p>
        </p:txBody>
      </p:sp>
    </p:spTree>
    <p:extLst>
      <p:ext uri="{BB962C8B-B14F-4D97-AF65-F5344CB8AC3E}">
        <p14:creationId xmlns:p14="http://schemas.microsoft.com/office/powerpoint/2010/main" val="1139713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F052A0-6FC2-4158-A1DA-AA7889E9E2CE}" type="slidenum">
              <a:rPr lang="en-CA" smtClean="0"/>
              <a:pPr/>
              <a:t>5</a:t>
            </a:fld>
            <a:endParaRPr lang="en-CA"/>
          </a:p>
        </p:txBody>
      </p:sp>
    </p:spTree>
    <p:extLst>
      <p:ext uri="{BB962C8B-B14F-4D97-AF65-F5344CB8AC3E}">
        <p14:creationId xmlns:p14="http://schemas.microsoft.com/office/powerpoint/2010/main" val="1880344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F052A0-6FC2-4158-A1DA-AA7889E9E2CE}" type="slidenum">
              <a:rPr lang="en-CA" smtClean="0"/>
              <a:pPr/>
              <a:t>6</a:t>
            </a:fld>
            <a:endParaRPr lang="en-CA"/>
          </a:p>
        </p:txBody>
      </p:sp>
    </p:spTree>
    <p:extLst>
      <p:ext uri="{BB962C8B-B14F-4D97-AF65-F5344CB8AC3E}">
        <p14:creationId xmlns:p14="http://schemas.microsoft.com/office/powerpoint/2010/main" val="1988509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F052A0-6FC2-4158-A1DA-AA7889E9E2CE}" type="slidenum">
              <a:rPr lang="en-CA" smtClean="0"/>
              <a:pPr/>
              <a:t>7</a:t>
            </a:fld>
            <a:endParaRPr lang="en-CA"/>
          </a:p>
        </p:txBody>
      </p:sp>
    </p:spTree>
    <p:extLst>
      <p:ext uri="{BB962C8B-B14F-4D97-AF65-F5344CB8AC3E}">
        <p14:creationId xmlns:p14="http://schemas.microsoft.com/office/powerpoint/2010/main" val="707596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F052A0-6FC2-4158-A1DA-AA7889E9E2CE}" type="slidenum">
              <a:rPr lang="en-CA" smtClean="0"/>
              <a:pPr/>
              <a:t>8</a:t>
            </a:fld>
            <a:endParaRPr lang="en-CA"/>
          </a:p>
        </p:txBody>
      </p:sp>
    </p:spTree>
    <p:extLst>
      <p:ext uri="{BB962C8B-B14F-4D97-AF65-F5344CB8AC3E}">
        <p14:creationId xmlns:p14="http://schemas.microsoft.com/office/powerpoint/2010/main" val="2297970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ECF052A0-6FC2-4158-A1DA-AA7889E9E2CE}" type="slidenum">
              <a:rPr lang="en-CA" smtClean="0"/>
              <a:pPr/>
              <a:t>9</a:t>
            </a:fld>
            <a:endParaRPr lang="en-CA"/>
          </a:p>
        </p:txBody>
      </p:sp>
    </p:spTree>
    <p:extLst>
      <p:ext uri="{BB962C8B-B14F-4D97-AF65-F5344CB8AC3E}">
        <p14:creationId xmlns:p14="http://schemas.microsoft.com/office/powerpoint/2010/main" val="3681418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F2252DBA-586B-40D5-BE3B-6DF7677DBDDB}" type="slidenum">
              <a:rPr lang="en-CA" smtClean="0"/>
              <a:t>‹#›</a:t>
            </a:fld>
            <a:endParaRPr lang="en-CA"/>
          </a:p>
        </p:txBody>
      </p:sp>
      <p:pic>
        <p:nvPicPr>
          <p:cNvPr id="3" name="Picture 2" descr="A white and grey background&#10;&#10;AI-generated content may be incorrect.">
            <a:extLst>
              <a:ext uri="{FF2B5EF4-FFF2-40B4-BE49-F238E27FC236}">
                <a16:creationId xmlns:a16="http://schemas.microsoft.com/office/drawing/2014/main" id="{6AF686B6-13D2-0DE6-6E55-57A51B98FD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63571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2E3738D-C478-4590-9007-0CEBA3FEFF85}" type="datetimeFigureOut">
              <a:rPr lang="en-CA" smtClean="0"/>
              <a:t>2026-01-14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2252DBA-586B-40D5-BE3B-6DF7677DBDDB}" type="slidenum">
              <a:rPr lang="en-CA" smtClean="0"/>
              <a:t>‹#›</a:t>
            </a:fld>
            <a:endParaRPr lang="en-CA"/>
          </a:p>
        </p:txBody>
      </p:sp>
    </p:spTree>
    <p:extLst>
      <p:ext uri="{BB962C8B-B14F-4D97-AF65-F5344CB8AC3E}">
        <p14:creationId xmlns:p14="http://schemas.microsoft.com/office/powerpoint/2010/main" val="1713731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2E3738D-C478-4590-9007-0CEBA3FEFF85}" type="datetimeFigureOut">
              <a:rPr lang="en-CA" smtClean="0"/>
              <a:t>2026-01-14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2252DBA-586B-40D5-BE3B-6DF7677DBDDB}" type="slidenum">
              <a:rPr lang="en-CA" smtClean="0"/>
              <a:t>‹#›</a:t>
            </a:fld>
            <a:endParaRPr lang="en-CA"/>
          </a:p>
        </p:txBody>
      </p:sp>
    </p:spTree>
    <p:extLst>
      <p:ext uri="{BB962C8B-B14F-4D97-AF65-F5344CB8AC3E}">
        <p14:creationId xmlns:p14="http://schemas.microsoft.com/office/powerpoint/2010/main" val="3764967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576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NFOO Master">
    <p:spTree>
      <p:nvGrpSpPr>
        <p:cNvPr id="1" name=""/>
        <p:cNvGrpSpPr/>
        <p:nvPr/>
      </p:nvGrpSpPr>
      <p:grpSpPr>
        <a:xfrm>
          <a:off x="0" y="0"/>
          <a:ext cx="0" cy="0"/>
          <a:chOff x="0" y="0"/>
          <a:chExt cx="0" cy="0"/>
        </a:xfrm>
      </p:grpSpPr>
      <p:pic>
        <p:nvPicPr>
          <p:cNvPr id="8" name="Picture 7" descr="A group of people holding hands&#10;&#10;Description automatically generated">
            <a:extLst>
              <a:ext uri="{FF2B5EF4-FFF2-40B4-BE49-F238E27FC236}">
                <a16:creationId xmlns:a16="http://schemas.microsoft.com/office/drawing/2014/main" id="{5488518D-4C9E-EE96-5FBC-ED8C4E49D07D}"/>
              </a:ext>
            </a:extLst>
          </p:cNvPr>
          <p:cNvPicPr>
            <a:picLocks noChangeAspect="1"/>
          </p:cNvPicPr>
          <p:nvPr userDrawn="1"/>
        </p:nvPicPr>
        <p:blipFill>
          <a:blip r:embed="rId2"/>
          <a:stretch>
            <a:fillRect/>
          </a:stretch>
        </p:blipFill>
        <p:spPr>
          <a:xfrm>
            <a:off x="10132907" y="5360698"/>
            <a:ext cx="1616532" cy="1212399"/>
          </a:xfrm>
          <a:prstGeom prst="rect">
            <a:avLst/>
          </a:prstGeom>
        </p:spPr>
      </p:pic>
    </p:spTree>
    <p:extLst>
      <p:ext uri="{BB962C8B-B14F-4D97-AF65-F5344CB8AC3E}">
        <p14:creationId xmlns:p14="http://schemas.microsoft.com/office/powerpoint/2010/main" val="3074706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977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6FB72-61C9-4D4A-A8E6-290CCAF0DA4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28E355-2653-3944-8493-FD35CFED11C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CB6F75-FE53-8948-B154-372BC73266A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913D6F-E1F9-5941-B92C-8278C2307EAF}"/>
              </a:ext>
            </a:extLst>
          </p:cNvPr>
          <p:cNvSpPr>
            <a:spLocks noGrp="1"/>
          </p:cNvSpPr>
          <p:nvPr>
            <p:ph type="dt" sz="half" idx="10"/>
          </p:nvPr>
        </p:nvSpPr>
        <p:spPr>
          <a:xfrm>
            <a:off x="838200" y="6356350"/>
            <a:ext cx="2743200" cy="365125"/>
          </a:xfrm>
          <a:prstGeom prst="rect">
            <a:avLst/>
          </a:prstGeom>
        </p:spPr>
        <p:txBody>
          <a:bodyPr/>
          <a:lstStyle/>
          <a:p>
            <a:fld id="{EC8DC008-3B97-C34D-B75A-0C871401E34A}" type="datetimeFigureOut">
              <a:rPr lang="en-US" smtClean="0"/>
              <a:t>1/14/2026</a:t>
            </a:fld>
            <a:endParaRPr lang="en-US"/>
          </a:p>
        </p:txBody>
      </p:sp>
      <p:sp>
        <p:nvSpPr>
          <p:cNvPr id="6" name="Footer Placeholder 5">
            <a:extLst>
              <a:ext uri="{FF2B5EF4-FFF2-40B4-BE49-F238E27FC236}">
                <a16:creationId xmlns:a16="http://schemas.microsoft.com/office/drawing/2014/main" id="{6154593B-9F1E-7046-8202-A2E59E6A401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8BA22B8-18BB-4247-9EF6-FED8D9E6DADD}"/>
              </a:ext>
            </a:extLst>
          </p:cNvPr>
          <p:cNvSpPr>
            <a:spLocks noGrp="1"/>
          </p:cNvSpPr>
          <p:nvPr>
            <p:ph type="sldNum" sz="quarter" idx="12"/>
          </p:nvPr>
        </p:nvSpPr>
        <p:spPr>
          <a:xfrm>
            <a:off x="8610600" y="6356350"/>
            <a:ext cx="2743200" cy="365125"/>
          </a:xfrm>
          <a:prstGeom prst="rect">
            <a:avLst/>
          </a:prstGeom>
        </p:spPr>
        <p:txBody>
          <a:bodyPr/>
          <a:lstStyle/>
          <a:p>
            <a:fld id="{B6D52A06-3DD4-7C4A-B183-7A69EB1196C1}" type="slidenum">
              <a:rPr lang="en-US" smtClean="0"/>
              <a:t>‹#›</a:t>
            </a:fld>
            <a:endParaRPr lang="en-US"/>
          </a:p>
        </p:txBody>
      </p:sp>
    </p:spTree>
    <p:extLst>
      <p:ext uri="{BB962C8B-B14F-4D97-AF65-F5344CB8AC3E}">
        <p14:creationId xmlns:p14="http://schemas.microsoft.com/office/powerpoint/2010/main" val="242832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678BA-9A77-0F40-A664-1AF75588517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BAA864-AD82-7748-99CB-B4FBFF7D2A4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18EE9B-4204-204C-8B64-31B362AE6DE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136F7-D777-C74C-88FD-1D0F4BD7D5FA}"/>
              </a:ext>
            </a:extLst>
          </p:cNvPr>
          <p:cNvSpPr>
            <a:spLocks noGrp="1"/>
          </p:cNvSpPr>
          <p:nvPr>
            <p:ph type="dt" sz="half" idx="10"/>
          </p:nvPr>
        </p:nvSpPr>
        <p:spPr>
          <a:xfrm>
            <a:off x="838200" y="6356350"/>
            <a:ext cx="2743200" cy="365125"/>
          </a:xfrm>
          <a:prstGeom prst="rect">
            <a:avLst/>
          </a:prstGeom>
        </p:spPr>
        <p:txBody>
          <a:bodyPr/>
          <a:lstStyle/>
          <a:p>
            <a:fld id="{EC8DC008-3B97-C34D-B75A-0C871401E34A}" type="datetimeFigureOut">
              <a:rPr lang="en-US" smtClean="0"/>
              <a:t>1/14/2026</a:t>
            </a:fld>
            <a:endParaRPr lang="en-US"/>
          </a:p>
        </p:txBody>
      </p:sp>
      <p:sp>
        <p:nvSpPr>
          <p:cNvPr id="6" name="Footer Placeholder 5">
            <a:extLst>
              <a:ext uri="{FF2B5EF4-FFF2-40B4-BE49-F238E27FC236}">
                <a16:creationId xmlns:a16="http://schemas.microsoft.com/office/drawing/2014/main" id="{0F4D469C-99CB-BA4D-AA73-850F3E232D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6AAB455-FB0B-7448-9A17-3C0F7993E071}"/>
              </a:ext>
            </a:extLst>
          </p:cNvPr>
          <p:cNvSpPr>
            <a:spLocks noGrp="1"/>
          </p:cNvSpPr>
          <p:nvPr>
            <p:ph type="sldNum" sz="quarter" idx="12"/>
          </p:nvPr>
        </p:nvSpPr>
        <p:spPr>
          <a:xfrm>
            <a:off x="8610600" y="6356350"/>
            <a:ext cx="2743200" cy="365125"/>
          </a:xfrm>
          <a:prstGeom prst="rect">
            <a:avLst/>
          </a:prstGeom>
        </p:spPr>
        <p:txBody>
          <a:bodyPr/>
          <a:lstStyle/>
          <a:p>
            <a:fld id="{B6D52A06-3DD4-7C4A-B183-7A69EB1196C1}" type="slidenum">
              <a:rPr lang="en-US" smtClean="0"/>
              <a:t>‹#›</a:t>
            </a:fld>
            <a:endParaRPr lang="en-US"/>
          </a:p>
        </p:txBody>
      </p:sp>
    </p:spTree>
    <p:extLst>
      <p:ext uri="{BB962C8B-B14F-4D97-AF65-F5344CB8AC3E}">
        <p14:creationId xmlns:p14="http://schemas.microsoft.com/office/powerpoint/2010/main" val="4026771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7A652-3A96-B746-8897-5AD1BD7C86D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144B14-6965-184B-9CBF-29483DA9365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C603F9-A554-C24A-9F84-AA8160DAE340}"/>
              </a:ext>
            </a:extLst>
          </p:cNvPr>
          <p:cNvSpPr>
            <a:spLocks noGrp="1"/>
          </p:cNvSpPr>
          <p:nvPr>
            <p:ph type="dt" sz="half" idx="10"/>
          </p:nvPr>
        </p:nvSpPr>
        <p:spPr>
          <a:xfrm>
            <a:off x="838200" y="6356350"/>
            <a:ext cx="2743200" cy="365125"/>
          </a:xfrm>
          <a:prstGeom prst="rect">
            <a:avLst/>
          </a:prstGeom>
        </p:spPr>
        <p:txBody>
          <a:bodyPr/>
          <a:lstStyle/>
          <a:p>
            <a:fld id="{EC8DC008-3B97-C34D-B75A-0C871401E34A}" type="datetimeFigureOut">
              <a:rPr lang="en-US" smtClean="0"/>
              <a:t>1/14/2026</a:t>
            </a:fld>
            <a:endParaRPr lang="en-US"/>
          </a:p>
        </p:txBody>
      </p:sp>
      <p:sp>
        <p:nvSpPr>
          <p:cNvPr id="5" name="Footer Placeholder 4">
            <a:extLst>
              <a:ext uri="{FF2B5EF4-FFF2-40B4-BE49-F238E27FC236}">
                <a16:creationId xmlns:a16="http://schemas.microsoft.com/office/drawing/2014/main" id="{28EBEB63-42C3-D14C-A078-26BC53CA1E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08D681-0B3B-C042-AEE5-84A468BE5732}"/>
              </a:ext>
            </a:extLst>
          </p:cNvPr>
          <p:cNvSpPr>
            <a:spLocks noGrp="1"/>
          </p:cNvSpPr>
          <p:nvPr>
            <p:ph type="sldNum" sz="quarter" idx="12"/>
          </p:nvPr>
        </p:nvSpPr>
        <p:spPr>
          <a:xfrm>
            <a:off x="8610600" y="6356350"/>
            <a:ext cx="2743200" cy="365125"/>
          </a:xfrm>
          <a:prstGeom prst="rect">
            <a:avLst/>
          </a:prstGeom>
        </p:spPr>
        <p:txBody>
          <a:bodyPr/>
          <a:lstStyle/>
          <a:p>
            <a:fld id="{B6D52A06-3DD4-7C4A-B183-7A69EB1196C1}" type="slidenum">
              <a:rPr lang="en-US" smtClean="0"/>
              <a:t>‹#›</a:t>
            </a:fld>
            <a:endParaRPr lang="en-US"/>
          </a:p>
        </p:txBody>
      </p:sp>
    </p:spTree>
    <p:extLst>
      <p:ext uri="{BB962C8B-B14F-4D97-AF65-F5344CB8AC3E}">
        <p14:creationId xmlns:p14="http://schemas.microsoft.com/office/powerpoint/2010/main" val="4021118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FD5AA5-7C25-EB41-89F9-2792B7EF238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F69688-FAC5-F341-BB54-99B7299805E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7DF81-D991-384E-841D-2F842717F032}"/>
              </a:ext>
            </a:extLst>
          </p:cNvPr>
          <p:cNvSpPr>
            <a:spLocks noGrp="1"/>
          </p:cNvSpPr>
          <p:nvPr>
            <p:ph type="dt" sz="half" idx="10"/>
          </p:nvPr>
        </p:nvSpPr>
        <p:spPr>
          <a:xfrm>
            <a:off x="838200" y="6356350"/>
            <a:ext cx="2743200" cy="365125"/>
          </a:xfrm>
          <a:prstGeom prst="rect">
            <a:avLst/>
          </a:prstGeom>
        </p:spPr>
        <p:txBody>
          <a:bodyPr/>
          <a:lstStyle/>
          <a:p>
            <a:fld id="{EC8DC008-3B97-C34D-B75A-0C871401E34A}" type="datetimeFigureOut">
              <a:rPr lang="en-US" smtClean="0"/>
              <a:t>1/14/2026</a:t>
            </a:fld>
            <a:endParaRPr lang="en-US"/>
          </a:p>
        </p:txBody>
      </p:sp>
      <p:sp>
        <p:nvSpPr>
          <p:cNvPr id="5" name="Footer Placeholder 4">
            <a:extLst>
              <a:ext uri="{FF2B5EF4-FFF2-40B4-BE49-F238E27FC236}">
                <a16:creationId xmlns:a16="http://schemas.microsoft.com/office/drawing/2014/main" id="{E3535198-6080-F948-8CC5-CA47214AF8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B797D1C-77FA-554A-8CD4-B7DD53E58858}"/>
              </a:ext>
            </a:extLst>
          </p:cNvPr>
          <p:cNvSpPr>
            <a:spLocks noGrp="1"/>
          </p:cNvSpPr>
          <p:nvPr>
            <p:ph type="sldNum" sz="quarter" idx="12"/>
          </p:nvPr>
        </p:nvSpPr>
        <p:spPr>
          <a:xfrm>
            <a:off x="8610600" y="6356350"/>
            <a:ext cx="2743200" cy="365125"/>
          </a:xfrm>
          <a:prstGeom prst="rect">
            <a:avLst/>
          </a:prstGeom>
        </p:spPr>
        <p:txBody>
          <a:bodyPr/>
          <a:lstStyle/>
          <a:p>
            <a:fld id="{B6D52A06-3DD4-7C4A-B183-7A69EB1196C1}" type="slidenum">
              <a:rPr lang="en-US" smtClean="0"/>
              <a:t>‹#›</a:t>
            </a:fld>
            <a:endParaRPr lang="en-US"/>
          </a:p>
        </p:txBody>
      </p:sp>
    </p:spTree>
    <p:extLst>
      <p:ext uri="{BB962C8B-B14F-4D97-AF65-F5344CB8AC3E}">
        <p14:creationId xmlns:p14="http://schemas.microsoft.com/office/powerpoint/2010/main" val="3932702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CED9D-E5A7-3E29-1E75-C4E364385D4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1B54769-4BB6-6C2D-A645-504C64EF26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67AEE72-FEA4-0B0F-57AF-549BEF3846A8}"/>
              </a:ext>
            </a:extLst>
          </p:cNvPr>
          <p:cNvSpPr>
            <a:spLocks noGrp="1"/>
          </p:cNvSpPr>
          <p:nvPr>
            <p:ph type="dt" sz="half" idx="10"/>
          </p:nvPr>
        </p:nvSpPr>
        <p:spPr/>
        <p:txBody>
          <a:bodyPr/>
          <a:lstStyle/>
          <a:p>
            <a:fld id="{BFA3D4AA-F2C8-48CE-8F52-0158649DE9D8}" type="datetimeFigureOut">
              <a:rPr lang="en-CA" smtClean="0"/>
              <a:t>2026-01-14</a:t>
            </a:fld>
            <a:endParaRPr lang="en-CA"/>
          </a:p>
        </p:txBody>
      </p:sp>
      <p:sp>
        <p:nvSpPr>
          <p:cNvPr id="5" name="Footer Placeholder 4">
            <a:extLst>
              <a:ext uri="{FF2B5EF4-FFF2-40B4-BE49-F238E27FC236}">
                <a16:creationId xmlns:a16="http://schemas.microsoft.com/office/drawing/2014/main" id="{3DCCD995-B280-C8CE-C178-68520B060EB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33B9818-ED68-D28F-044D-06E6ECC38BA4}"/>
              </a:ext>
            </a:extLst>
          </p:cNvPr>
          <p:cNvSpPr>
            <a:spLocks noGrp="1"/>
          </p:cNvSpPr>
          <p:nvPr>
            <p:ph type="sldNum" sz="quarter" idx="12"/>
          </p:nvPr>
        </p:nvSpPr>
        <p:spPr/>
        <p:txBody>
          <a:bodyPr/>
          <a:lstStyle/>
          <a:p>
            <a:fld id="{F7E2FA4F-74FC-452E-BCF2-C7722985C7C8}" type="slidenum">
              <a:rPr lang="en-CA" smtClean="0"/>
              <a:t>‹#›</a:t>
            </a:fld>
            <a:endParaRPr lang="en-CA"/>
          </a:p>
        </p:txBody>
      </p:sp>
    </p:spTree>
    <p:extLst>
      <p:ext uri="{BB962C8B-B14F-4D97-AF65-F5344CB8AC3E}">
        <p14:creationId xmlns:p14="http://schemas.microsoft.com/office/powerpoint/2010/main" val="1291478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12E3738D-C478-4590-9007-0CEBA3FEFF85}" type="datetimeFigureOut">
              <a:rPr lang="en-CA" smtClean="0"/>
              <a:t>2026-01-14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2252DBA-586B-40D5-BE3B-6DF7677DBDDB}" type="slidenum">
              <a:rPr lang="en-CA" smtClean="0"/>
              <a:t>‹#›</a:t>
            </a:fld>
            <a:endParaRPr lang="en-CA"/>
          </a:p>
        </p:txBody>
      </p:sp>
    </p:spTree>
    <p:extLst>
      <p:ext uri="{BB962C8B-B14F-4D97-AF65-F5344CB8AC3E}">
        <p14:creationId xmlns:p14="http://schemas.microsoft.com/office/powerpoint/2010/main" val="863220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E3738D-C478-4590-9007-0CEBA3FEFF85}" type="datetimeFigureOut">
              <a:rPr lang="en-CA" smtClean="0"/>
              <a:t>2026-01-14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2252DBA-586B-40D5-BE3B-6DF7677DBDDB}" type="slidenum">
              <a:rPr lang="en-CA" smtClean="0"/>
              <a:t>‹#›</a:t>
            </a:fld>
            <a:endParaRPr lang="en-CA"/>
          </a:p>
        </p:txBody>
      </p:sp>
    </p:spTree>
    <p:extLst>
      <p:ext uri="{BB962C8B-B14F-4D97-AF65-F5344CB8AC3E}">
        <p14:creationId xmlns:p14="http://schemas.microsoft.com/office/powerpoint/2010/main" val="367421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12E3738D-C478-4590-9007-0CEBA3FEFF85}" type="datetimeFigureOut">
              <a:rPr lang="en-CA" smtClean="0"/>
              <a:t>2026-01-14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2252DBA-586B-40D5-BE3B-6DF7677DBDDB}" type="slidenum">
              <a:rPr lang="en-CA" smtClean="0"/>
              <a:t>‹#›</a:t>
            </a:fld>
            <a:endParaRPr lang="en-CA"/>
          </a:p>
        </p:txBody>
      </p:sp>
    </p:spTree>
    <p:extLst>
      <p:ext uri="{BB962C8B-B14F-4D97-AF65-F5344CB8AC3E}">
        <p14:creationId xmlns:p14="http://schemas.microsoft.com/office/powerpoint/2010/main" val="3001160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12E3738D-C478-4590-9007-0CEBA3FEFF85}" type="datetimeFigureOut">
              <a:rPr lang="en-CA" smtClean="0"/>
              <a:t>2026-01-14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2252DBA-586B-40D5-BE3B-6DF7677DBDDB}" type="slidenum">
              <a:rPr lang="en-CA" smtClean="0"/>
              <a:t>‹#›</a:t>
            </a:fld>
            <a:endParaRPr lang="en-CA"/>
          </a:p>
        </p:txBody>
      </p:sp>
    </p:spTree>
    <p:extLst>
      <p:ext uri="{BB962C8B-B14F-4D97-AF65-F5344CB8AC3E}">
        <p14:creationId xmlns:p14="http://schemas.microsoft.com/office/powerpoint/2010/main" val="1834471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12E3738D-C478-4590-9007-0CEBA3FEFF85}" type="datetimeFigureOut">
              <a:rPr lang="en-CA" smtClean="0"/>
              <a:t>2026-01-14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2252DBA-586B-40D5-BE3B-6DF7677DBDDB}" type="slidenum">
              <a:rPr lang="en-CA" smtClean="0"/>
              <a:t>‹#›</a:t>
            </a:fld>
            <a:endParaRPr lang="en-CA"/>
          </a:p>
        </p:txBody>
      </p:sp>
    </p:spTree>
    <p:extLst>
      <p:ext uri="{BB962C8B-B14F-4D97-AF65-F5344CB8AC3E}">
        <p14:creationId xmlns:p14="http://schemas.microsoft.com/office/powerpoint/2010/main" val="3600926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3738D-C478-4590-9007-0CEBA3FEFF85}" type="datetimeFigureOut">
              <a:rPr lang="en-CA" smtClean="0"/>
              <a:t>2026-01-14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2252DBA-586B-40D5-BE3B-6DF7677DBDDB}" type="slidenum">
              <a:rPr lang="en-CA" smtClean="0"/>
              <a:t>‹#›</a:t>
            </a:fld>
            <a:endParaRPr lang="en-CA"/>
          </a:p>
        </p:txBody>
      </p:sp>
    </p:spTree>
    <p:extLst>
      <p:ext uri="{BB962C8B-B14F-4D97-AF65-F5344CB8AC3E}">
        <p14:creationId xmlns:p14="http://schemas.microsoft.com/office/powerpoint/2010/main" val="2342944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3738D-C478-4590-9007-0CEBA3FEFF85}" type="datetimeFigureOut">
              <a:rPr lang="en-CA" smtClean="0"/>
              <a:t>2026-01-14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2252DBA-586B-40D5-BE3B-6DF7677DBDDB}" type="slidenum">
              <a:rPr lang="en-CA" smtClean="0"/>
              <a:t>‹#›</a:t>
            </a:fld>
            <a:endParaRPr lang="en-CA"/>
          </a:p>
        </p:txBody>
      </p:sp>
    </p:spTree>
    <p:extLst>
      <p:ext uri="{BB962C8B-B14F-4D97-AF65-F5344CB8AC3E}">
        <p14:creationId xmlns:p14="http://schemas.microsoft.com/office/powerpoint/2010/main" val="3882640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3738D-C478-4590-9007-0CEBA3FEFF85}" type="datetimeFigureOut">
              <a:rPr lang="en-CA" smtClean="0"/>
              <a:t>2026-01-14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2252DBA-586B-40D5-BE3B-6DF7677DBDDB}" type="slidenum">
              <a:rPr lang="en-CA" smtClean="0"/>
              <a:t>‹#›</a:t>
            </a:fld>
            <a:endParaRPr lang="en-CA"/>
          </a:p>
        </p:txBody>
      </p:sp>
    </p:spTree>
    <p:extLst>
      <p:ext uri="{BB962C8B-B14F-4D97-AF65-F5344CB8AC3E}">
        <p14:creationId xmlns:p14="http://schemas.microsoft.com/office/powerpoint/2010/main" val="1471330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E3738D-C478-4590-9007-0CEBA3FEFF85}" type="datetimeFigureOut">
              <a:rPr lang="en-CA" smtClean="0"/>
              <a:t>2026-01-14</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252DBA-586B-40D5-BE3B-6DF7677DBDDB}" type="slidenum">
              <a:rPr lang="en-CA" smtClean="0"/>
              <a:t>‹#›</a:t>
            </a:fld>
            <a:endParaRPr lang="en-CA"/>
          </a:p>
        </p:txBody>
      </p:sp>
      <p:pic>
        <p:nvPicPr>
          <p:cNvPr id="8" name="Picture 7" descr="A white and grey background&#10;&#10;AI-generated content may be incorrect.">
            <a:extLst>
              <a:ext uri="{FF2B5EF4-FFF2-40B4-BE49-F238E27FC236}">
                <a16:creationId xmlns:a16="http://schemas.microsoft.com/office/drawing/2014/main" id="{AB3A8F98-11CD-EA95-6611-5DB56C88463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39631953"/>
      </p:ext>
    </p:extLst>
  </p:cSld>
  <p:clrMap bg1="lt1" tx1="dk1" bg2="lt2" tx2="dk2" accent1="accent1" accent2="accent2" accent3="accent3" accent4="accent4" accent5="accent5" accent6="accent6" hlink="hlink" folHlink="folHlink"/>
  <p:sldLayoutIdLst>
    <p:sldLayoutId id="214748368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4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group of people holding hands&#10;&#10;Description automatically generated">
            <a:extLst>
              <a:ext uri="{FF2B5EF4-FFF2-40B4-BE49-F238E27FC236}">
                <a16:creationId xmlns:a16="http://schemas.microsoft.com/office/drawing/2014/main" id="{D4D7FF44-FCBA-9EC6-0D3F-AF8789524372}"/>
              </a:ext>
            </a:extLst>
          </p:cNvPr>
          <p:cNvPicPr>
            <a:picLocks noChangeAspect="1"/>
          </p:cNvPicPr>
          <p:nvPr userDrawn="1"/>
        </p:nvPicPr>
        <p:blipFill>
          <a:blip r:embed="rId9"/>
          <a:stretch>
            <a:fillRect/>
          </a:stretch>
        </p:blipFill>
        <p:spPr>
          <a:xfrm>
            <a:off x="10132907" y="5360698"/>
            <a:ext cx="1616532" cy="1212399"/>
          </a:xfrm>
          <a:prstGeom prst="rect">
            <a:avLst/>
          </a:prstGeom>
        </p:spPr>
      </p:pic>
      <p:sp>
        <p:nvSpPr>
          <p:cNvPr id="8" name="TextBox 7">
            <a:extLst>
              <a:ext uri="{FF2B5EF4-FFF2-40B4-BE49-F238E27FC236}">
                <a16:creationId xmlns:a16="http://schemas.microsoft.com/office/drawing/2014/main" id="{D6D4B753-500A-E908-1670-64347E171451}"/>
              </a:ext>
            </a:extLst>
          </p:cNvPr>
          <p:cNvSpPr txBox="1"/>
          <p:nvPr userDrawn="1"/>
        </p:nvSpPr>
        <p:spPr>
          <a:xfrm>
            <a:off x="373429" y="5684658"/>
            <a:ext cx="2817827" cy="923330"/>
          </a:xfrm>
          <a:prstGeom prst="rect">
            <a:avLst/>
          </a:prstGeom>
          <a:noFill/>
        </p:spPr>
        <p:txBody>
          <a:bodyPr wrap="square" rtlCol="0">
            <a:spAutoFit/>
          </a:bodyPr>
          <a:lstStyle/>
          <a:p>
            <a:pPr algn="ctr"/>
            <a:r>
              <a:rPr lang="en-US" b="1" dirty="0">
                <a:solidFill>
                  <a:srgbClr val="7030A0"/>
                </a:solidFill>
              </a:rPr>
              <a:t>RNFOO: Supporting Nurses </a:t>
            </a:r>
          </a:p>
          <a:p>
            <a:pPr algn="ctr"/>
            <a:r>
              <a:rPr lang="en-US" b="1" dirty="0">
                <a:solidFill>
                  <a:srgbClr val="7030A0"/>
                </a:solidFill>
              </a:rPr>
              <a:t>and Nursing Students </a:t>
            </a:r>
          </a:p>
          <a:p>
            <a:pPr algn="ctr"/>
            <a:r>
              <a:rPr lang="en-US" b="1" dirty="0">
                <a:solidFill>
                  <a:srgbClr val="7030A0"/>
                </a:solidFill>
              </a:rPr>
              <a:t>since 1972</a:t>
            </a:r>
            <a:endParaRPr lang="en-CA" b="1" dirty="0">
              <a:solidFill>
                <a:srgbClr val="7030A0"/>
              </a:solidFill>
            </a:endParaRPr>
          </a:p>
        </p:txBody>
      </p:sp>
      <p:pic>
        <p:nvPicPr>
          <p:cNvPr id="4" name="Picture 3">
            <a:extLst>
              <a:ext uri="{FF2B5EF4-FFF2-40B4-BE49-F238E27FC236}">
                <a16:creationId xmlns:a16="http://schemas.microsoft.com/office/drawing/2014/main" id="{5A916CB2-FB7F-47CA-DA70-7934D29871C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10800000">
            <a:off x="0" y="0"/>
            <a:ext cx="12192000" cy="6858000"/>
          </a:xfrm>
          <a:prstGeom prst="rect">
            <a:avLst/>
          </a:prstGeom>
        </p:spPr>
      </p:pic>
    </p:spTree>
    <p:extLst>
      <p:ext uri="{BB962C8B-B14F-4D97-AF65-F5344CB8AC3E}">
        <p14:creationId xmlns:p14="http://schemas.microsoft.com/office/powerpoint/2010/main" val="3691508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hyperlink" Target="mailto:heather.jones@rnfoo.or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73D228A-FF24-4A7A-918F-413E40A354F5}"/>
              </a:ext>
            </a:extLst>
          </p:cNvPr>
          <p:cNvSpPr txBox="1"/>
          <p:nvPr/>
        </p:nvSpPr>
        <p:spPr>
          <a:xfrm>
            <a:off x="3153526" y="983252"/>
            <a:ext cx="5884944" cy="1323439"/>
          </a:xfrm>
          <a:prstGeom prst="rect">
            <a:avLst/>
          </a:prstGeom>
          <a:noFill/>
        </p:spPr>
        <p:txBody>
          <a:bodyPr wrap="none" rtlCol="0">
            <a:spAutoFit/>
          </a:bodyPr>
          <a:lstStyle/>
          <a:p>
            <a:pPr lvl="0" algn="ctr"/>
            <a:r>
              <a:rPr lang="en-CA" sz="4000" b="1" dirty="0">
                <a:solidFill>
                  <a:srgbClr val="534CA0"/>
                </a:solidFill>
                <a:latin typeface="Arial" panose="020B0604020202020204" pitchFamily="34" charset="0"/>
                <a:cs typeface="Arial" panose="020B0604020202020204" pitchFamily="34" charset="0"/>
              </a:rPr>
              <a:t>RNFOO Orientation for </a:t>
            </a:r>
          </a:p>
          <a:p>
            <a:pPr lvl="0" algn="ctr"/>
            <a:r>
              <a:rPr lang="en-CA" sz="4000" b="1" dirty="0">
                <a:solidFill>
                  <a:srgbClr val="534CA0"/>
                </a:solidFill>
                <a:latin typeface="Arial" panose="020B0604020202020204" pitchFamily="34" charset="0"/>
                <a:cs typeface="Arial" panose="020B0604020202020204" pitchFamily="34" charset="0"/>
              </a:rPr>
              <a:t>2026 Reviewers</a:t>
            </a:r>
            <a:endParaRPr kumimoji="0" lang="en-CA" sz="4000" b="1" i="0" u="none" strike="noStrike" kern="1200" cap="none" spc="0" normalizeH="0" baseline="0" noProof="0" dirty="0">
              <a:ln>
                <a:noFill/>
              </a:ln>
              <a:solidFill>
                <a:srgbClr val="534CA0"/>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FDAD900C-2381-3446-FDFF-C83DF432B044}"/>
              </a:ext>
            </a:extLst>
          </p:cNvPr>
          <p:cNvPicPr>
            <a:picLocks noChangeAspect="1"/>
          </p:cNvPicPr>
          <p:nvPr/>
        </p:nvPicPr>
        <p:blipFill rotWithShape="1">
          <a:blip r:embed="rId3">
            <a:extLst>
              <a:ext uri="{28A0092B-C50C-407E-A947-70E740481C1C}">
                <a14:useLocalDpi xmlns:a14="http://schemas.microsoft.com/office/drawing/2010/main" val="0"/>
              </a:ext>
            </a:extLst>
          </a:blip>
          <a:srcRect r="1344" b="22820"/>
          <a:stretch/>
        </p:blipFill>
        <p:spPr>
          <a:xfrm>
            <a:off x="4686619" y="2952330"/>
            <a:ext cx="2818757" cy="2190425"/>
          </a:xfrm>
          <a:prstGeom prst="rect">
            <a:avLst/>
          </a:prstGeom>
        </p:spPr>
      </p:pic>
    </p:spTree>
    <p:extLst>
      <p:ext uri="{BB962C8B-B14F-4D97-AF65-F5344CB8AC3E}">
        <p14:creationId xmlns:p14="http://schemas.microsoft.com/office/powerpoint/2010/main" val="2353841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9569AD-7BBB-586A-EFEF-08C099D15FDC}"/>
              </a:ext>
            </a:extLst>
          </p:cNvPr>
          <p:cNvSpPr txBox="1"/>
          <p:nvPr/>
        </p:nvSpPr>
        <p:spPr>
          <a:xfrm>
            <a:off x="380298" y="4808524"/>
            <a:ext cx="9431955" cy="1569660"/>
          </a:xfrm>
          <a:prstGeom prst="rect">
            <a:avLst/>
          </a:prstGeom>
          <a:noFill/>
          <a:ln w="28575">
            <a:noFill/>
          </a:ln>
        </p:spPr>
        <p:txBody>
          <a:bodyPr wrap="square" rtlCol="0">
            <a:spAutoFit/>
          </a:bodyPr>
          <a:lstStyle/>
          <a:p>
            <a:pPr>
              <a:spcAft>
                <a:spcPts val="600"/>
              </a:spcAft>
            </a:pPr>
            <a:r>
              <a:rPr lang="en-US" sz="2400" b="1" dirty="0">
                <a:solidFill>
                  <a:srgbClr val="534CA0"/>
                </a:solidFill>
                <a:latin typeface="Arial" panose="020B0604020202020204" pitchFamily="34" charset="0"/>
                <a:cs typeface="Arial" panose="020B0604020202020204" pitchFamily="34" charset="0"/>
              </a:rPr>
              <a:t>If you find information in the body of the application that contradicts the Academic Program identified, please contact the office as soon as possible.  We will need to reassign that applicant to the correct review team. </a:t>
            </a:r>
          </a:p>
        </p:txBody>
      </p:sp>
      <p:sp>
        <p:nvSpPr>
          <p:cNvPr id="7" name="TextBox 6">
            <a:extLst>
              <a:ext uri="{FF2B5EF4-FFF2-40B4-BE49-F238E27FC236}">
                <a16:creationId xmlns:a16="http://schemas.microsoft.com/office/drawing/2014/main" id="{9B4FDCD4-53AC-A16F-EB90-7BDDF80C0C4D}"/>
              </a:ext>
            </a:extLst>
          </p:cNvPr>
          <p:cNvSpPr txBox="1"/>
          <p:nvPr/>
        </p:nvSpPr>
        <p:spPr>
          <a:xfrm>
            <a:off x="380298" y="1625948"/>
            <a:ext cx="3555908" cy="3046988"/>
          </a:xfrm>
          <a:prstGeom prst="rect">
            <a:avLst/>
          </a:prstGeom>
          <a:noFill/>
          <a:ln w="28575">
            <a:noFill/>
          </a:ln>
        </p:spPr>
        <p:txBody>
          <a:bodyPr wrap="square" rtlCol="0">
            <a:spAutoFit/>
          </a:bodyPr>
          <a:lstStyle/>
          <a:p>
            <a:pPr>
              <a:spcAft>
                <a:spcPts val="600"/>
              </a:spcAft>
            </a:pPr>
            <a:r>
              <a:rPr lang="en-US" sz="2400" b="1" dirty="0">
                <a:solidFill>
                  <a:srgbClr val="534CA0"/>
                </a:solidFill>
                <a:latin typeface="Arial" panose="020B0604020202020204" pitchFamily="34" charset="0"/>
                <a:cs typeface="Arial" panose="020B0604020202020204" pitchFamily="34" charset="0"/>
              </a:rPr>
              <a:t>The application </a:t>
            </a:r>
            <a:r>
              <a:rPr lang="en-US" sz="2400" b="1">
                <a:solidFill>
                  <a:srgbClr val="534CA0"/>
                </a:solidFill>
                <a:latin typeface="Arial" panose="020B0604020202020204" pitchFamily="34" charset="0"/>
                <a:cs typeface="Arial" panose="020B0604020202020204" pitchFamily="34" charset="0"/>
              </a:rPr>
              <a:t>appears as one continuous </a:t>
            </a:r>
            <a:r>
              <a:rPr lang="en-US" sz="2400" b="1" dirty="0">
                <a:solidFill>
                  <a:srgbClr val="534CA0"/>
                </a:solidFill>
                <a:latin typeface="Arial" panose="020B0604020202020204" pitchFamily="34" charset="0"/>
                <a:cs typeface="Arial" panose="020B0604020202020204" pitchFamily="34" charset="0"/>
              </a:rPr>
              <a:t>page</a:t>
            </a:r>
            <a:r>
              <a:rPr lang="en-US" sz="2400" b="1">
                <a:solidFill>
                  <a:srgbClr val="534CA0"/>
                </a:solidFill>
                <a:latin typeface="Arial" panose="020B0604020202020204" pitchFamily="34" charset="0"/>
                <a:cs typeface="Arial" panose="020B0604020202020204" pitchFamily="34" charset="0"/>
              </a:rPr>
              <a:t> under headings that always appears in the same order</a:t>
            </a:r>
            <a:r>
              <a:rPr lang="en-US" sz="2400" b="1" dirty="0">
                <a:solidFill>
                  <a:srgbClr val="534CA0"/>
                </a:solidFill>
                <a:latin typeface="Arial" panose="020B0604020202020204" pitchFamily="34" charset="0"/>
                <a:cs typeface="Arial" panose="020B0604020202020204" pitchFamily="34" charset="0"/>
              </a:rPr>
              <a:t>.</a:t>
            </a:r>
            <a:r>
              <a:rPr lang="en-US" sz="2400" b="1">
                <a:solidFill>
                  <a:srgbClr val="534CA0"/>
                </a:solidFill>
                <a:latin typeface="Arial" panose="020B0604020202020204" pitchFamily="34" charset="0"/>
                <a:cs typeface="Arial" panose="020B0604020202020204" pitchFamily="34" charset="0"/>
              </a:rPr>
              <a:t>  Keep scrolling to access the data you require.</a:t>
            </a:r>
            <a:endParaRPr lang="en-US" sz="2400" b="1" dirty="0">
              <a:solidFill>
                <a:srgbClr val="534CA0"/>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7EB5444-5B8F-76B8-E441-620732688924}"/>
              </a:ext>
            </a:extLst>
          </p:cNvPr>
          <p:cNvSpPr/>
          <p:nvPr/>
        </p:nvSpPr>
        <p:spPr>
          <a:xfrm>
            <a:off x="380298" y="617628"/>
            <a:ext cx="8112099" cy="646331"/>
          </a:xfrm>
          <a:prstGeom prst="rect">
            <a:avLst/>
          </a:prstGeom>
        </p:spPr>
        <p:txBody>
          <a:bodyPr wrap="square">
            <a:spAutoFit/>
          </a:bodyPr>
          <a:lstStyle/>
          <a:p>
            <a:pPr lvl="0"/>
            <a:r>
              <a:rPr lang="en-CA" sz="3600" b="1" dirty="0">
                <a:solidFill>
                  <a:srgbClr val="008C93"/>
                </a:solidFill>
              </a:rPr>
              <a:t>Organization of information </a:t>
            </a:r>
            <a:endParaRPr lang="en-CA" sz="3600" dirty="0">
              <a:solidFill>
                <a:srgbClr val="008C93"/>
              </a:solidFill>
            </a:endParaRPr>
          </a:p>
        </p:txBody>
      </p:sp>
      <p:pic>
        <p:nvPicPr>
          <p:cNvPr id="5" name="Picture 4">
            <a:extLst>
              <a:ext uri="{FF2B5EF4-FFF2-40B4-BE49-F238E27FC236}">
                <a16:creationId xmlns:a16="http://schemas.microsoft.com/office/drawing/2014/main" id="{D58FEE86-E250-8918-9C55-06DBDF6E37B3}"/>
              </a:ext>
            </a:extLst>
          </p:cNvPr>
          <p:cNvPicPr>
            <a:picLocks noChangeAspect="1"/>
          </p:cNvPicPr>
          <p:nvPr/>
        </p:nvPicPr>
        <p:blipFill>
          <a:blip r:embed="rId3"/>
          <a:stretch>
            <a:fillRect/>
          </a:stretch>
        </p:blipFill>
        <p:spPr>
          <a:xfrm>
            <a:off x="4154717" y="1395652"/>
            <a:ext cx="5384151" cy="3138248"/>
          </a:xfrm>
          <a:prstGeom prst="rect">
            <a:avLst/>
          </a:prstGeom>
        </p:spPr>
      </p:pic>
    </p:spTree>
    <p:extLst>
      <p:ext uri="{BB962C8B-B14F-4D97-AF65-F5344CB8AC3E}">
        <p14:creationId xmlns:p14="http://schemas.microsoft.com/office/powerpoint/2010/main" val="3215564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E9179B-C401-4962-A673-5834BC9BF2C8}"/>
              </a:ext>
            </a:extLst>
          </p:cNvPr>
          <p:cNvSpPr/>
          <p:nvPr/>
        </p:nvSpPr>
        <p:spPr>
          <a:xfrm>
            <a:off x="346585" y="264999"/>
            <a:ext cx="4941017" cy="646331"/>
          </a:xfrm>
          <a:prstGeom prst="rect">
            <a:avLst/>
          </a:prstGeom>
        </p:spPr>
        <p:txBody>
          <a:bodyPr wrap="square">
            <a:spAutoFit/>
          </a:bodyPr>
          <a:lstStyle/>
          <a:p>
            <a:pPr lvl="0"/>
            <a:r>
              <a:rPr lang="en-CA" sz="3600" b="1" dirty="0">
                <a:solidFill>
                  <a:srgbClr val="008C93"/>
                </a:solidFill>
              </a:rPr>
              <a:t>Documents</a:t>
            </a:r>
            <a:endParaRPr lang="en-CA" sz="3600" dirty="0">
              <a:solidFill>
                <a:srgbClr val="008C93"/>
              </a:solidFill>
            </a:endParaRPr>
          </a:p>
        </p:txBody>
      </p:sp>
      <p:sp>
        <p:nvSpPr>
          <p:cNvPr id="2" name="TextBox 1">
            <a:extLst>
              <a:ext uri="{FF2B5EF4-FFF2-40B4-BE49-F238E27FC236}">
                <a16:creationId xmlns:a16="http://schemas.microsoft.com/office/drawing/2014/main" id="{D271B64C-BDF3-B292-251C-5A426C9E3DEE}"/>
              </a:ext>
            </a:extLst>
          </p:cNvPr>
          <p:cNvSpPr txBox="1"/>
          <p:nvPr/>
        </p:nvSpPr>
        <p:spPr>
          <a:xfrm>
            <a:off x="253716" y="4802140"/>
            <a:ext cx="3475321" cy="1446550"/>
          </a:xfrm>
          <a:prstGeom prst="rect">
            <a:avLst/>
          </a:prstGeom>
          <a:noFill/>
          <a:ln w="28575">
            <a:noFill/>
          </a:ln>
        </p:spPr>
        <p:txBody>
          <a:bodyPr wrap="square" rtlCol="0">
            <a:spAutoFit/>
          </a:bodyPr>
          <a:lstStyle/>
          <a:p>
            <a:pPr>
              <a:spcAft>
                <a:spcPts val="600"/>
              </a:spcAft>
            </a:pPr>
            <a:r>
              <a:rPr lang="en-US" sz="2200" dirty="0">
                <a:solidFill>
                  <a:srgbClr val="5C407B"/>
                </a:solidFill>
                <a:latin typeface="Arial" panose="020B0604020202020204" pitchFamily="34" charset="0"/>
                <a:cs typeface="Arial" panose="020B0604020202020204" pitchFamily="34" charset="0"/>
              </a:rPr>
              <a:t>Reference letters are found in the </a:t>
            </a:r>
            <a:r>
              <a:rPr lang="en-US" sz="2200" i="1" dirty="0">
                <a:solidFill>
                  <a:srgbClr val="5C407B"/>
                </a:solidFill>
                <a:latin typeface="Arial" panose="020B0604020202020204" pitchFamily="34" charset="0"/>
                <a:cs typeface="Arial" panose="020B0604020202020204" pitchFamily="34" charset="0"/>
              </a:rPr>
              <a:t>Administration</a:t>
            </a:r>
            <a:r>
              <a:rPr lang="en-US" sz="2200" dirty="0">
                <a:solidFill>
                  <a:srgbClr val="5C407B"/>
                </a:solidFill>
                <a:latin typeface="Arial" panose="020B0604020202020204" pitchFamily="34" charset="0"/>
                <a:cs typeface="Arial" panose="020B0604020202020204" pitchFamily="34" charset="0"/>
              </a:rPr>
              <a:t> section at the end of the application</a:t>
            </a:r>
          </a:p>
        </p:txBody>
      </p:sp>
      <p:pic>
        <p:nvPicPr>
          <p:cNvPr id="5" name="Picture 4">
            <a:extLst>
              <a:ext uri="{FF2B5EF4-FFF2-40B4-BE49-F238E27FC236}">
                <a16:creationId xmlns:a16="http://schemas.microsoft.com/office/drawing/2014/main" id="{468EE540-1A8A-5544-EFCA-04AE215DC671}"/>
              </a:ext>
            </a:extLst>
          </p:cNvPr>
          <p:cNvPicPr>
            <a:picLocks noChangeAspect="1"/>
          </p:cNvPicPr>
          <p:nvPr/>
        </p:nvPicPr>
        <p:blipFill>
          <a:blip r:embed="rId3"/>
          <a:stretch>
            <a:fillRect/>
          </a:stretch>
        </p:blipFill>
        <p:spPr>
          <a:xfrm>
            <a:off x="4151190" y="4932149"/>
            <a:ext cx="5564309" cy="1944435"/>
          </a:xfrm>
          <a:prstGeom prst="rect">
            <a:avLst/>
          </a:prstGeom>
        </p:spPr>
      </p:pic>
      <p:sp>
        <p:nvSpPr>
          <p:cNvPr id="3" name="TextBox 2">
            <a:extLst>
              <a:ext uri="{FF2B5EF4-FFF2-40B4-BE49-F238E27FC236}">
                <a16:creationId xmlns:a16="http://schemas.microsoft.com/office/drawing/2014/main" id="{19A80083-ABDF-1835-1439-6401520D0348}"/>
              </a:ext>
            </a:extLst>
          </p:cNvPr>
          <p:cNvSpPr txBox="1"/>
          <p:nvPr/>
        </p:nvSpPr>
        <p:spPr>
          <a:xfrm>
            <a:off x="346585" y="1223255"/>
            <a:ext cx="3539615" cy="2123658"/>
          </a:xfrm>
          <a:prstGeom prst="rect">
            <a:avLst/>
          </a:prstGeom>
          <a:noFill/>
          <a:ln w="28575">
            <a:noFill/>
          </a:ln>
        </p:spPr>
        <p:txBody>
          <a:bodyPr wrap="square" rtlCol="0">
            <a:spAutoFit/>
          </a:bodyPr>
          <a:lstStyle/>
          <a:p>
            <a:pPr>
              <a:spcAft>
                <a:spcPts val="600"/>
              </a:spcAft>
            </a:pPr>
            <a:r>
              <a:rPr lang="en-US" sz="2200" dirty="0">
                <a:solidFill>
                  <a:srgbClr val="5C407B"/>
                </a:solidFill>
                <a:latin typeface="Arial" panose="020B0604020202020204" pitchFamily="34" charset="0"/>
                <a:cs typeface="Arial" panose="020B0604020202020204" pitchFamily="34" charset="0"/>
              </a:rPr>
              <a:t>Confirmation of Enrollment (</a:t>
            </a:r>
            <a:r>
              <a:rPr lang="en-US" sz="2200" b="1" dirty="0">
                <a:solidFill>
                  <a:srgbClr val="5C407B"/>
                </a:solidFill>
                <a:latin typeface="Arial" panose="020B0604020202020204" pitchFamily="34" charset="0"/>
                <a:cs typeface="Arial" panose="020B0604020202020204" pitchFamily="34" charset="0"/>
              </a:rPr>
              <a:t>Reviewers</a:t>
            </a:r>
            <a:r>
              <a:rPr lang="en-US" sz="2200" dirty="0">
                <a:solidFill>
                  <a:srgbClr val="5C407B"/>
                </a:solidFill>
                <a:latin typeface="Arial" panose="020B0604020202020204" pitchFamily="34" charset="0"/>
                <a:cs typeface="Arial" panose="020B0604020202020204" pitchFamily="34" charset="0"/>
              </a:rPr>
              <a:t> to confirm </a:t>
            </a:r>
            <a:r>
              <a:rPr lang="en-US" sz="2200" b="1" dirty="0">
                <a:solidFill>
                  <a:srgbClr val="FF0000"/>
                </a:solidFill>
                <a:latin typeface="Arial" panose="020B0604020202020204" pitchFamily="34" charset="0"/>
                <a:cs typeface="Arial" panose="020B0604020202020204" pitchFamily="34" charset="0"/>
              </a:rPr>
              <a:t>Winter 2026 enrollment</a:t>
            </a:r>
            <a:r>
              <a:rPr lang="en-US" sz="2200" dirty="0">
                <a:solidFill>
                  <a:srgbClr val="5C407B"/>
                </a:solidFill>
                <a:latin typeface="Arial" panose="020B0604020202020204" pitchFamily="34" charset="0"/>
                <a:cs typeface="Arial" panose="020B0604020202020204" pitchFamily="34" charset="0"/>
              </a:rPr>
              <a:t>) and Unofficial transcripts are in the </a:t>
            </a:r>
            <a:r>
              <a:rPr lang="en-US" sz="2200" i="1" dirty="0">
                <a:solidFill>
                  <a:srgbClr val="5C407B"/>
                </a:solidFill>
                <a:latin typeface="Arial" panose="020B0604020202020204" pitchFamily="34" charset="0"/>
                <a:cs typeface="Arial" panose="020B0604020202020204" pitchFamily="34" charset="0"/>
              </a:rPr>
              <a:t>Academic</a:t>
            </a:r>
            <a:r>
              <a:rPr lang="en-US" sz="2200" dirty="0">
                <a:solidFill>
                  <a:srgbClr val="5C407B"/>
                </a:solidFill>
                <a:latin typeface="Arial" panose="020B0604020202020204" pitchFamily="34" charset="0"/>
                <a:cs typeface="Arial" panose="020B0604020202020204" pitchFamily="34" charset="0"/>
              </a:rPr>
              <a:t> section</a:t>
            </a:r>
          </a:p>
        </p:txBody>
      </p:sp>
      <p:pic>
        <p:nvPicPr>
          <p:cNvPr id="9" name="Picture 8">
            <a:extLst>
              <a:ext uri="{FF2B5EF4-FFF2-40B4-BE49-F238E27FC236}">
                <a16:creationId xmlns:a16="http://schemas.microsoft.com/office/drawing/2014/main" id="{FD1BC409-EB47-08EF-EAE6-2529915F2EE1}"/>
              </a:ext>
            </a:extLst>
          </p:cNvPr>
          <p:cNvPicPr>
            <a:picLocks noChangeAspect="1"/>
          </p:cNvPicPr>
          <p:nvPr/>
        </p:nvPicPr>
        <p:blipFill>
          <a:blip r:embed="rId4"/>
          <a:stretch>
            <a:fillRect/>
          </a:stretch>
        </p:blipFill>
        <p:spPr>
          <a:xfrm>
            <a:off x="4151191" y="211030"/>
            <a:ext cx="5564309" cy="4927747"/>
          </a:xfrm>
          <a:prstGeom prst="rect">
            <a:avLst/>
          </a:prstGeom>
        </p:spPr>
      </p:pic>
    </p:spTree>
    <p:extLst>
      <p:ext uri="{BB962C8B-B14F-4D97-AF65-F5344CB8AC3E}">
        <p14:creationId xmlns:p14="http://schemas.microsoft.com/office/powerpoint/2010/main" val="1924044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4E9179B-C401-4962-A673-5834BC9BF2C8}"/>
              </a:ext>
            </a:extLst>
          </p:cNvPr>
          <p:cNvSpPr/>
          <p:nvPr/>
        </p:nvSpPr>
        <p:spPr>
          <a:xfrm>
            <a:off x="432271" y="843643"/>
            <a:ext cx="4941017" cy="830997"/>
          </a:xfrm>
          <a:prstGeom prst="rect">
            <a:avLst/>
          </a:prstGeom>
        </p:spPr>
        <p:txBody>
          <a:bodyPr wrap="square">
            <a:spAutoFit/>
          </a:bodyPr>
          <a:lstStyle/>
          <a:p>
            <a:pPr lvl="0"/>
            <a:r>
              <a:rPr lang="en-CA" sz="4800" b="1" dirty="0">
                <a:solidFill>
                  <a:srgbClr val="008C93"/>
                </a:solidFill>
              </a:rPr>
              <a:t>Rubrics</a:t>
            </a:r>
            <a:endParaRPr lang="en-CA" sz="4800" dirty="0">
              <a:solidFill>
                <a:srgbClr val="008C93"/>
              </a:solidFill>
            </a:endParaRPr>
          </a:p>
        </p:txBody>
      </p:sp>
      <p:sp>
        <p:nvSpPr>
          <p:cNvPr id="2" name="TextBox 1">
            <a:extLst>
              <a:ext uri="{FF2B5EF4-FFF2-40B4-BE49-F238E27FC236}">
                <a16:creationId xmlns:a16="http://schemas.microsoft.com/office/drawing/2014/main" id="{D271B64C-BDF3-B292-251C-5A426C9E3DEE}"/>
              </a:ext>
            </a:extLst>
          </p:cNvPr>
          <p:cNvSpPr txBox="1"/>
          <p:nvPr/>
        </p:nvSpPr>
        <p:spPr>
          <a:xfrm>
            <a:off x="432271" y="1674640"/>
            <a:ext cx="9710662" cy="4416594"/>
          </a:xfrm>
          <a:prstGeom prst="rect">
            <a:avLst/>
          </a:prstGeom>
          <a:noFill/>
          <a:ln w="28575">
            <a:noFill/>
          </a:ln>
        </p:spPr>
        <p:txBody>
          <a:bodyPr wrap="square" rtlCol="0">
            <a:spAutoFit/>
          </a:bodyPr>
          <a:lstStyle/>
          <a:p>
            <a:pPr>
              <a:spcAft>
                <a:spcPts val="600"/>
              </a:spcAft>
            </a:pPr>
            <a:r>
              <a:rPr lang="en-US" sz="3200" b="1" dirty="0">
                <a:solidFill>
                  <a:srgbClr val="534CA0"/>
                </a:solidFill>
                <a:latin typeface="Arial" panose="020B0604020202020204" pitchFamily="34" charset="0"/>
                <a:cs typeface="Arial" panose="020B0604020202020204" pitchFamily="34" charset="0"/>
              </a:rPr>
              <a:t>Rubrics are available in Word or Excel. </a:t>
            </a:r>
          </a:p>
          <a:p>
            <a:pPr>
              <a:spcAft>
                <a:spcPts val="600"/>
              </a:spcAft>
            </a:pPr>
            <a:endParaRPr lang="en-US" sz="3200" b="1">
              <a:solidFill>
                <a:srgbClr val="534CA0"/>
              </a:solidFill>
              <a:latin typeface="Arial" panose="020B0604020202020204" pitchFamily="34" charset="0"/>
              <a:cs typeface="Arial" panose="020B0604020202020204" pitchFamily="34" charset="0"/>
            </a:endParaRPr>
          </a:p>
          <a:p>
            <a:pPr>
              <a:spcAft>
                <a:spcPts val="600"/>
              </a:spcAft>
            </a:pPr>
            <a:r>
              <a:rPr lang="en-US" sz="3200" b="1" dirty="0">
                <a:solidFill>
                  <a:srgbClr val="534CA0"/>
                </a:solidFill>
                <a:latin typeface="Arial" panose="020B0604020202020204" pitchFamily="34" charset="0"/>
                <a:cs typeface="Arial" panose="020B0604020202020204" pitchFamily="34" charset="0"/>
              </a:rPr>
              <a:t>Rubrics can be downloaded from the Reviewer’s </a:t>
            </a:r>
            <a:endParaRPr lang="en-US" sz="3200" b="1">
              <a:solidFill>
                <a:srgbClr val="534CA0"/>
              </a:solidFill>
              <a:latin typeface="Arial" panose="020B0604020202020204" pitchFamily="34" charset="0"/>
              <a:cs typeface="Arial" panose="020B0604020202020204" pitchFamily="34" charset="0"/>
            </a:endParaRPr>
          </a:p>
          <a:p>
            <a:pPr>
              <a:spcAft>
                <a:spcPts val="600"/>
              </a:spcAft>
            </a:pPr>
            <a:r>
              <a:rPr lang="en-US" sz="3200" b="1" dirty="0">
                <a:solidFill>
                  <a:srgbClr val="534CA0"/>
                </a:solidFill>
                <a:latin typeface="Arial" panose="020B0604020202020204" pitchFamily="34" charset="0"/>
                <a:cs typeface="Arial" panose="020B0604020202020204" pitchFamily="34" charset="0"/>
              </a:rPr>
              <a:t>Resources page of the RNFOO website.</a:t>
            </a:r>
          </a:p>
          <a:p>
            <a:pPr>
              <a:spcAft>
                <a:spcPts val="600"/>
              </a:spcAft>
            </a:pPr>
            <a:endParaRPr lang="en-US" sz="3200" b="1">
              <a:solidFill>
                <a:srgbClr val="534CA0"/>
              </a:solidFill>
              <a:latin typeface="Arial" panose="020B0604020202020204" pitchFamily="34" charset="0"/>
              <a:cs typeface="Arial" panose="020B0604020202020204" pitchFamily="34" charset="0"/>
            </a:endParaRPr>
          </a:p>
          <a:p>
            <a:pPr>
              <a:spcAft>
                <a:spcPts val="600"/>
              </a:spcAft>
            </a:pPr>
            <a:r>
              <a:rPr lang="en-US" sz="3200" b="1" dirty="0">
                <a:solidFill>
                  <a:srgbClr val="534CA0"/>
                </a:solidFill>
                <a:latin typeface="Arial" panose="020B0604020202020204" pitchFamily="34" charset="0"/>
                <a:cs typeface="Arial" panose="020B0604020202020204" pitchFamily="34" charset="0"/>
              </a:rPr>
              <a:t>All applications are scored on the same topics; rubrics have been adjusted to expectations reasonable for the various academic programs.</a:t>
            </a:r>
          </a:p>
        </p:txBody>
      </p:sp>
    </p:spTree>
    <p:extLst>
      <p:ext uri="{BB962C8B-B14F-4D97-AF65-F5344CB8AC3E}">
        <p14:creationId xmlns:p14="http://schemas.microsoft.com/office/powerpoint/2010/main" val="3063903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2C22C8-135D-487B-9C10-59B1C7880E9E}"/>
              </a:ext>
            </a:extLst>
          </p:cNvPr>
          <p:cNvSpPr/>
          <p:nvPr/>
        </p:nvSpPr>
        <p:spPr>
          <a:xfrm>
            <a:off x="646528" y="390998"/>
            <a:ext cx="7585364" cy="646331"/>
          </a:xfrm>
          <a:prstGeom prst="rect">
            <a:avLst/>
          </a:prstGeom>
        </p:spPr>
        <p:txBody>
          <a:bodyPr wrap="square">
            <a:spAutoFit/>
          </a:bodyPr>
          <a:lstStyle/>
          <a:p>
            <a:pPr lvl="0" algn="ctr"/>
            <a:r>
              <a:rPr lang="en-CA" sz="3600" b="1" dirty="0">
                <a:solidFill>
                  <a:srgbClr val="008C93"/>
                </a:solidFill>
              </a:rPr>
              <a:t>An important note about documents</a:t>
            </a:r>
            <a:endParaRPr lang="en-CA" sz="3600" dirty="0">
              <a:solidFill>
                <a:srgbClr val="008C93"/>
              </a:solidFill>
            </a:endParaRPr>
          </a:p>
        </p:txBody>
      </p:sp>
      <p:sp>
        <p:nvSpPr>
          <p:cNvPr id="6" name="TextBox 5">
            <a:extLst>
              <a:ext uri="{FF2B5EF4-FFF2-40B4-BE49-F238E27FC236}">
                <a16:creationId xmlns:a16="http://schemas.microsoft.com/office/drawing/2014/main" id="{FDA19DFC-93A6-DB45-EEAC-9C9B70DDC546}"/>
              </a:ext>
            </a:extLst>
          </p:cNvPr>
          <p:cNvSpPr txBox="1"/>
          <p:nvPr/>
        </p:nvSpPr>
        <p:spPr>
          <a:xfrm>
            <a:off x="646528" y="1508417"/>
            <a:ext cx="8732774" cy="4308872"/>
          </a:xfrm>
          <a:prstGeom prst="rect">
            <a:avLst/>
          </a:prstGeom>
          <a:noFill/>
          <a:ln w="28575">
            <a:noFill/>
          </a:ln>
        </p:spPr>
        <p:txBody>
          <a:bodyPr wrap="square" rtlCol="0">
            <a:spAutoFit/>
          </a:bodyPr>
          <a:lstStyle/>
          <a:p>
            <a:pPr>
              <a:spcAft>
                <a:spcPts val="600"/>
              </a:spcAft>
            </a:pPr>
            <a:r>
              <a:rPr lang="en-US" sz="2400">
                <a:solidFill>
                  <a:srgbClr val="534CA0"/>
                </a:solidFill>
                <a:latin typeface="Arial" panose="020B0604020202020204" pitchFamily="34" charset="0"/>
                <a:cs typeface="Arial" panose="020B0604020202020204" pitchFamily="34" charset="0"/>
              </a:rPr>
              <a:t>The application</a:t>
            </a:r>
            <a:r>
              <a:rPr lang="en-US" sz="2400" dirty="0">
                <a:solidFill>
                  <a:srgbClr val="534CA0"/>
                </a:solidFill>
                <a:latin typeface="Arial" panose="020B0604020202020204" pitchFamily="34" charset="0"/>
                <a:cs typeface="Arial" panose="020B0604020202020204" pitchFamily="34" charset="0"/>
              </a:rPr>
              <a:t> </a:t>
            </a:r>
            <a:r>
              <a:rPr lang="en-US" sz="2400">
                <a:solidFill>
                  <a:srgbClr val="534CA0"/>
                </a:solidFill>
                <a:latin typeface="Arial" panose="020B0604020202020204" pitchFamily="34" charset="0"/>
                <a:cs typeface="Arial" panose="020B0604020202020204" pitchFamily="34" charset="0"/>
              </a:rPr>
              <a:t>form has required fields to ensure that relevant files</a:t>
            </a:r>
            <a:r>
              <a:rPr lang="en-US" sz="2400" dirty="0">
                <a:solidFill>
                  <a:srgbClr val="534CA0"/>
                </a:solidFill>
                <a:latin typeface="Arial" panose="020B0604020202020204" pitchFamily="34" charset="0"/>
                <a:cs typeface="Arial" panose="020B0604020202020204" pitchFamily="34" charset="0"/>
              </a:rPr>
              <a:t> </a:t>
            </a:r>
            <a:r>
              <a:rPr lang="en-US" sz="2400">
                <a:solidFill>
                  <a:srgbClr val="534CA0"/>
                </a:solidFill>
                <a:latin typeface="Arial" panose="020B0604020202020204" pitchFamily="34" charset="0"/>
                <a:cs typeface="Arial" panose="020B0604020202020204" pitchFamily="34" charset="0"/>
              </a:rPr>
              <a:t>have been </a:t>
            </a:r>
            <a:r>
              <a:rPr lang="en-US" sz="2400" dirty="0">
                <a:solidFill>
                  <a:srgbClr val="534CA0"/>
                </a:solidFill>
                <a:latin typeface="Arial" panose="020B0604020202020204" pitchFamily="34" charset="0"/>
                <a:cs typeface="Arial" panose="020B0604020202020204" pitchFamily="34" charset="0"/>
              </a:rPr>
              <a:t>uploaded.  The </a:t>
            </a:r>
            <a:r>
              <a:rPr lang="en-US" sz="2400" b="1" i="1" dirty="0">
                <a:solidFill>
                  <a:srgbClr val="534CA0"/>
                </a:solidFill>
                <a:latin typeface="Arial" panose="020B0604020202020204" pitchFamily="34" charset="0"/>
                <a:cs typeface="Arial" panose="020B0604020202020204" pitchFamily="34" charset="0"/>
              </a:rPr>
              <a:t>content</a:t>
            </a:r>
            <a:r>
              <a:rPr lang="en-US" sz="2400" dirty="0">
                <a:solidFill>
                  <a:srgbClr val="534CA0"/>
                </a:solidFill>
                <a:latin typeface="Arial" panose="020B0604020202020204" pitchFamily="34" charset="0"/>
                <a:cs typeface="Arial" panose="020B0604020202020204" pitchFamily="34" charset="0"/>
              </a:rPr>
              <a:t> of these documents has </a:t>
            </a:r>
            <a:r>
              <a:rPr lang="en-US" sz="2400" b="1" i="1" dirty="0">
                <a:solidFill>
                  <a:srgbClr val="FF0000"/>
                </a:solidFill>
                <a:latin typeface="Arial" panose="020B0604020202020204" pitchFamily="34" charset="0"/>
                <a:cs typeface="Arial" panose="020B0604020202020204" pitchFamily="34" charset="0"/>
              </a:rPr>
              <a:t>not</a:t>
            </a:r>
            <a:r>
              <a:rPr lang="en-US" sz="2400" dirty="0">
                <a:solidFill>
                  <a:srgbClr val="534CA0"/>
                </a:solidFill>
                <a:latin typeface="Arial" panose="020B0604020202020204" pitchFamily="34" charset="0"/>
                <a:cs typeface="Arial" panose="020B0604020202020204" pitchFamily="34" charset="0"/>
              </a:rPr>
              <a:t> been reviewed.</a:t>
            </a:r>
          </a:p>
          <a:p>
            <a:pPr>
              <a:spcAft>
                <a:spcPts val="600"/>
              </a:spcAft>
            </a:pPr>
            <a:endParaRPr lang="en-US" sz="2400">
              <a:solidFill>
                <a:srgbClr val="534CA0"/>
              </a:solidFill>
              <a:latin typeface="Arial" panose="020B0604020202020204" pitchFamily="34" charset="0"/>
              <a:cs typeface="Arial" panose="020B0604020202020204" pitchFamily="34" charset="0"/>
            </a:endParaRPr>
          </a:p>
          <a:p>
            <a:pPr>
              <a:spcAft>
                <a:spcPts val="600"/>
              </a:spcAft>
            </a:pPr>
            <a:r>
              <a:rPr lang="en-US" sz="2400">
                <a:solidFill>
                  <a:srgbClr val="534CA0"/>
                </a:solidFill>
                <a:latin typeface="Arial" panose="020B0604020202020204" pitchFamily="34" charset="0"/>
                <a:cs typeface="Arial" panose="020B0604020202020204" pitchFamily="34" charset="0"/>
              </a:rPr>
              <a:t>RNFOO office staff upload reference letters. If</a:t>
            </a:r>
            <a:r>
              <a:rPr lang="en-US" sz="2400" dirty="0">
                <a:solidFill>
                  <a:srgbClr val="534CA0"/>
                </a:solidFill>
                <a:latin typeface="Arial" panose="020B0604020202020204" pitchFamily="34" charset="0"/>
                <a:cs typeface="Arial" panose="020B0604020202020204" pitchFamily="34" charset="0"/>
              </a:rPr>
              <a:t> you find </a:t>
            </a:r>
            <a:r>
              <a:rPr lang="en-US" sz="2400" b="1" i="1" dirty="0">
                <a:solidFill>
                  <a:srgbClr val="534CA0"/>
                </a:solidFill>
                <a:latin typeface="Arial" panose="020B0604020202020204" pitchFamily="34" charset="0"/>
                <a:cs typeface="Arial" panose="020B0604020202020204" pitchFamily="34" charset="0"/>
              </a:rPr>
              <a:t>anything unexpected </a:t>
            </a:r>
            <a:r>
              <a:rPr lang="en-US" sz="2400" dirty="0">
                <a:solidFill>
                  <a:srgbClr val="534CA0"/>
                </a:solidFill>
                <a:latin typeface="Arial" panose="020B0604020202020204" pitchFamily="34" charset="0"/>
                <a:cs typeface="Arial" panose="020B0604020202020204" pitchFamily="34" charset="0"/>
              </a:rPr>
              <a:t>in the uploaded documents (perhaps the same reference letter uploaded twice, or a different student’s reference loaded) please </a:t>
            </a:r>
            <a:r>
              <a:rPr lang="en-US" sz="2400" b="1" dirty="0">
                <a:solidFill>
                  <a:srgbClr val="534CA0"/>
                </a:solidFill>
                <a:latin typeface="Arial" panose="020B0604020202020204" pitchFamily="34" charset="0"/>
                <a:cs typeface="Arial" panose="020B0604020202020204" pitchFamily="34" charset="0"/>
              </a:rPr>
              <a:t>contact the RNFOO office</a:t>
            </a:r>
            <a:r>
              <a:rPr lang="en-US" sz="2400" dirty="0">
                <a:solidFill>
                  <a:srgbClr val="534CA0"/>
                </a:solidFill>
                <a:latin typeface="Arial" panose="020B0604020202020204" pitchFamily="34" charset="0"/>
                <a:cs typeface="Arial" panose="020B0604020202020204" pitchFamily="34" charset="0"/>
              </a:rPr>
              <a:t>.  Among the hundreds of documents we upload, we may have selected the wrong one – that doesn’t necessarily mean that we don’t have the right one.</a:t>
            </a:r>
          </a:p>
        </p:txBody>
      </p:sp>
    </p:spTree>
    <p:extLst>
      <p:ext uri="{BB962C8B-B14F-4D97-AF65-F5344CB8AC3E}">
        <p14:creationId xmlns:p14="http://schemas.microsoft.com/office/powerpoint/2010/main" val="3884344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2C0C16-B664-4B46-8E1A-66D6A7F8B0B7}"/>
              </a:ext>
            </a:extLst>
          </p:cNvPr>
          <p:cNvSpPr/>
          <p:nvPr/>
        </p:nvSpPr>
        <p:spPr>
          <a:xfrm>
            <a:off x="341231" y="818871"/>
            <a:ext cx="2869810" cy="584775"/>
          </a:xfrm>
          <a:prstGeom prst="rect">
            <a:avLst/>
          </a:prstGeom>
        </p:spPr>
        <p:txBody>
          <a:bodyPr wrap="square">
            <a:spAutoFit/>
          </a:bodyPr>
          <a:lstStyle/>
          <a:p>
            <a:pPr lvl="0"/>
            <a:r>
              <a:rPr lang="en-CA" sz="3200" b="1" dirty="0">
                <a:solidFill>
                  <a:srgbClr val="008C93"/>
                </a:solidFill>
              </a:rPr>
              <a:t>References</a:t>
            </a:r>
            <a:endParaRPr lang="en-CA" sz="3200" dirty="0">
              <a:solidFill>
                <a:srgbClr val="008C93"/>
              </a:solidFill>
            </a:endParaRPr>
          </a:p>
        </p:txBody>
      </p:sp>
      <p:sp>
        <p:nvSpPr>
          <p:cNvPr id="7" name="TextBox 6">
            <a:extLst>
              <a:ext uri="{FF2B5EF4-FFF2-40B4-BE49-F238E27FC236}">
                <a16:creationId xmlns:a16="http://schemas.microsoft.com/office/drawing/2014/main" id="{2A7494D7-1827-FBC6-EC27-C005A08009A6}"/>
              </a:ext>
            </a:extLst>
          </p:cNvPr>
          <p:cNvSpPr txBox="1"/>
          <p:nvPr/>
        </p:nvSpPr>
        <p:spPr>
          <a:xfrm>
            <a:off x="417171" y="1340508"/>
            <a:ext cx="9292295" cy="3939540"/>
          </a:xfrm>
          <a:prstGeom prst="rect">
            <a:avLst/>
          </a:prstGeom>
          <a:noFill/>
          <a:ln w="28575">
            <a:noFill/>
          </a:ln>
        </p:spPr>
        <p:txBody>
          <a:bodyPr wrap="square" rtlCol="0">
            <a:spAutoFit/>
          </a:bodyPr>
          <a:lstStyle/>
          <a:p>
            <a:pPr>
              <a:spcAft>
                <a:spcPts val="600"/>
              </a:spcAft>
            </a:pPr>
            <a:r>
              <a:rPr lang="en-US" sz="2400" dirty="0">
                <a:solidFill>
                  <a:srgbClr val="534CA0"/>
                </a:solidFill>
                <a:latin typeface="Arial" panose="020B0604020202020204" pitchFamily="34" charset="0"/>
                <a:cs typeface="Arial" panose="020B0604020202020204" pitchFamily="34" charset="0"/>
              </a:rPr>
              <a:t>Applicants are encouraged to provide the RNFOO instructions for reference letters to their referees.</a:t>
            </a:r>
          </a:p>
          <a:p>
            <a:pPr>
              <a:spcAft>
                <a:spcPts val="600"/>
              </a:spcAft>
            </a:pPr>
            <a:r>
              <a:rPr lang="en-US" sz="2400" dirty="0">
                <a:solidFill>
                  <a:srgbClr val="534CA0"/>
                </a:solidFill>
                <a:latin typeface="Arial" panose="020B0604020202020204" pitchFamily="34" charset="0"/>
                <a:cs typeface="Arial" panose="020B0604020202020204" pitchFamily="34" charset="0"/>
              </a:rPr>
              <a:t>However, not all applicants have provided this information to their referees, and even when they have, not all referees have followed these instructions. If you are concerned about the authenticity of a reference letter, please consult with your reviewing partner and contact the RNFOO office as soon as possible. </a:t>
            </a:r>
          </a:p>
          <a:p>
            <a:pPr>
              <a:spcAft>
                <a:spcPts val="600"/>
              </a:spcAft>
            </a:pPr>
            <a:r>
              <a:rPr lang="en-US" sz="2400" dirty="0">
                <a:solidFill>
                  <a:srgbClr val="534CA0"/>
                </a:solidFill>
                <a:latin typeface="Arial" panose="020B0604020202020204" pitchFamily="34" charset="0"/>
                <a:cs typeface="Arial" panose="020B0604020202020204" pitchFamily="34" charset="0"/>
              </a:rPr>
              <a:t>While our instructions request that letters be provided on letterhead, please note that often clinical instructors don’t have access to letterhead. </a:t>
            </a:r>
          </a:p>
        </p:txBody>
      </p:sp>
    </p:spTree>
    <p:extLst>
      <p:ext uri="{BB962C8B-B14F-4D97-AF65-F5344CB8AC3E}">
        <p14:creationId xmlns:p14="http://schemas.microsoft.com/office/powerpoint/2010/main" val="1274701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F6A8E1-BBF0-45CC-A246-4F984BBACA71}"/>
              </a:ext>
            </a:extLst>
          </p:cNvPr>
          <p:cNvSpPr/>
          <p:nvPr/>
        </p:nvSpPr>
        <p:spPr>
          <a:xfrm>
            <a:off x="394634" y="453128"/>
            <a:ext cx="7585364" cy="584775"/>
          </a:xfrm>
          <a:prstGeom prst="rect">
            <a:avLst/>
          </a:prstGeom>
        </p:spPr>
        <p:txBody>
          <a:bodyPr wrap="square">
            <a:spAutoFit/>
          </a:bodyPr>
          <a:lstStyle/>
          <a:p>
            <a:pPr lvl="0"/>
            <a:r>
              <a:rPr lang="en-CA" sz="3200" b="1" dirty="0">
                <a:solidFill>
                  <a:srgbClr val="008C93"/>
                </a:solidFill>
              </a:rPr>
              <a:t>Additional Comments</a:t>
            </a:r>
            <a:endParaRPr lang="en-CA" sz="3200" dirty="0">
              <a:solidFill>
                <a:srgbClr val="008C93"/>
              </a:solidFill>
            </a:endParaRPr>
          </a:p>
        </p:txBody>
      </p:sp>
      <p:sp>
        <p:nvSpPr>
          <p:cNvPr id="2" name="TextBox 1">
            <a:extLst>
              <a:ext uri="{FF2B5EF4-FFF2-40B4-BE49-F238E27FC236}">
                <a16:creationId xmlns:a16="http://schemas.microsoft.com/office/drawing/2014/main" id="{E542DE9F-8F77-FBE2-7E98-876B07254008}"/>
              </a:ext>
            </a:extLst>
          </p:cNvPr>
          <p:cNvSpPr txBox="1"/>
          <p:nvPr/>
        </p:nvSpPr>
        <p:spPr>
          <a:xfrm>
            <a:off x="270937" y="1183378"/>
            <a:ext cx="8644463" cy="1569660"/>
          </a:xfrm>
          <a:prstGeom prst="rect">
            <a:avLst/>
          </a:prstGeom>
          <a:noFill/>
          <a:ln w="28575">
            <a:noFill/>
          </a:ln>
        </p:spPr>
        <p:txBody>
          <a:bodyPr wrap="square" rtlCol="0">
            <a:spAutoFit/>
          </a:bodyPr>
          <a:lstStyle/>
          <a:p>
            <a:pPr>
              <a:spcAft>
                <a:spcPts val="600"/>
              </a:spcAft>
            </a:pPr>
            <a:r>
              <a:rPr lang="en-US" sz="2400" dirty="0">
                <a:solidFill>
                  <a:srgbClr val="534CA0"/>
                </a:solidFill>
                <a:latin typeface="Arial" panose="020B0604020202020204" pitchFamily="34" charset="0"/>
                <a:cs typeface="Arial" panose="020B0604020202020204" pitchFamily="34" charset="0"/>
              </a:rPr>
              <a:t>Please check the ‘Additional Comment’ field at the end of the Academic Information section. Applicants are encouraged to use it to explain special circumstances or provide additional information.</a:t>
            </a:r>
          </a:p>
        </p:txBody>
      </p:sp>
      <p:pic>
        <p:nvPicPr>
          <p:cNvPr id="6" name="Picture 5">
            <a:extLst>
              <a:ext uri="{FF2B5EF4-FFF2-40B4-BE49-F238E27FC236}">
                <a16:creationId xmlns:a16="http://schemas.microsoft.com/office/drawing/2014/main" id="{74A20DA2-4009-99BA-D107-6951515B6B00}"/>
              </a:ext>
            </a:extLst>
          </p:cNvPr>
          <p:cNvPicPr>
            <a:picLocks noChangeAspect="1"/>
          </p:cNvPicPr>
          <p:nvPr/>
        </p:nvPicPr>
        <p:blipFill>
          <a:blip r:embed="rId3"/>
          <a:srcRect r="2133" b="9211"/>
          <a:stretch/>
        </p:blipFill>
        <p:spPr>
          <a:xfrm>
            <a:off x="270938" y="2898513"/>
            <a:ext cx="10623044" cy="1444887"/>
          </a:xfrm>
          <a:prstGeom prst="rect">
            <a:avLst/>
          </a:prstGeom>
        </p:spPr>
      </p:pic>
    </p:spTree>
    <p:extLst>
      <p:ext uri="{BB962C8B-B14F-4D97-AF65-F5344CB8AC3E}">
        <p14:creationId xmlns:p14="http://schemas.microsoft.com/office/powerpoint/2010/main" val="846894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3BD2E3-0CED-4DE8-A63D-D723DBFF5153}"/>
              </a:ext>
            </a:extLst>
          </p:cNvPr>
          <p:cNvSpPr/>
          <p:nvPr/>
        </p:nvSpPr>
        <p:spPr>
          <a:xfrm>
            <a:off x="727813" y="1002252"/>
            <a:ext cx="5368187" cy="646331"/>
          </a:xfrm>
          <a:prstGeom prst="rect">
            <a:avLst/>
          </a:prstGeom>
        </p:spPr>
        <p:txBody>
          <a:bodyPr wrap="square">
            <a:spAutoFit/>
          </a:bodyPr>
          <a:lstStyle/>
          <a:p>
            <a:pPr lvl="0"/>
            <a:r>
              <a:rPr lang="en-CA" sz="3600" b="1" dirty="0">
                <a:solidFill>
                  <a:srgbClr val="008C93"/>
                </a:solidFill>
              </a:rPr>
              <a:t>Selection of  Awards</a:t>
            </a:r>
            <a:endParaRPr lang="en-CA" sz="3600" dirty="0">
              <a:solidFill>
                <a:srgbClr val="008C93"/>
              </a:solidFill>
            </a:endParaRPr>
          </a:p>
        </p:txBody>
      </p:sp>
      <p:sp>
        <p:nvSpPr>
          <p:cNvPr id="2" name="TextBox 1">
            <a:extLst>
              <a:ext uri="{FF2B5EF4-FFF2-40B4-BE49-F238E27FC236}">
                <a16:creationId xmlns:a16="http://schemas.microsoft.com/office/drawing/2014/main" id="{89CBC759-C688-452D-9726-EEB16135393D}"/>
              </a:ext>
            </a:extLst>
          </p:cNvPr>
          <p:cNvSpPr txBox="1"/>
          <p:nvPr/>
        </p:nvSpPr>
        <p:spPr>
          <a:xfrm>
            <a:off x="727813" y="3054000"/>
            <a:ext cx="9173425" cy="1200329"/>
          </a:xfrm>
          <a:prstGeom prst="rect">
            <a:avLst/>
          </a:prstGeom>
          <a:noFill/>
          <a:ln w="28575">
            <a:noFill/>
          </a:ln>
        </p:spPr>
        <p:txBody>
          <a:bodyPr wrap="square" rtlCol="0">
            <a:spAutoFit/>
          </a:bodyPr>
          <a:lstStyle/>
          <a:p>
            <a:pPr>
              <a:spcAft>
                <a:spcPts val="600"/>
              </a:spcAft>
            </a:pPr>
            <a:r>
              <a:rPr lang="en-US" sz="2400" b="1" i="1" dirty="0">
                <a:solidFill>
                  <a:srgbClr val="008C93"/>
                </a:solidFill>
                <a:latin typeface="Arial" panose="020B0604020202020204" pitchFamily="34" charset="0"/>
                <a:cs typeface="Arial" panose="020B0604020202020204" pitchFamily="34" charset="0"/>
              </a:rPr>
              <a:t>After</a:t>
            </a:r>
            <a:r>
              <a:rPr lang="en-US" sz="2400" i="1" dirty="0">
                <a:solidFill>
                  <a:schemeClr val="tx1">
                    <a:lumMod val="65000"/>
                    <a:lumOff val="35000"/>
                  </a:schemeClr>
                </a:solidFill>
                <a:latin typeface="Arial" panose="020B0604020202020204" pitchFamily="34" charset="0"/>
                <a:cs typeface="Arial" panose="020B0604020202020204" pitchFamily="34" charset="0"/>
              </a:rPr>
              <a:t> </a:t>
            </a:r>
            <a:r>
              <a:rPr lang="en-US" sz="2400" dirty="0">
                <a:solidFill>
                  <a:srgbClr val="534CA0"/>
                </a:solidFill>
                <a:latin typeface="Arial" panose="020B0604020202020204" pitchFamily="34" charset="0"/>
                <a:cs typeface="Arial" panose="020B0604020202020204" pitchFamily="34" charset="0"/>
              </a:rPr>
              <a:t>you have scored the applications, you should consider the statements made by stronger applicants to determine whether or not they are good candidates for any particular award. </a:t>
            </a:r>
          </a:p>
        </p:txBody>
      </p:sp>
      <p:sp>
        <p:nvSpPr>
          <p:cNvPr id="3" name="TextBox 2">
            <a:extLst>
              <a:ext uri="{FF2B5EF4-FFF2-40B4-BE49-F238E27FC236}">
                <a16:creationId xmlns:a16="http://schemas.microsoft.com/office/drawing/2014/main" id="{1989D09D-84FA-21CB-7432-A344B3CBEDBE}"/>
              </a:ext>
            </a:extLst>
          </p:cNvPr>
          <p:cNvSpPr txBox="1"/>
          <p:nvPr/>
        </p:nvSpPr>
        <p:spPr>
          <a:xfrm>
            <a:off x="727813" y="1831669"/>
            <a:ext cx="8916250" cy="854381"/>
          </a:xfrm>
          <a:prstGeom prst="rect">
            <a:avLst/>
          </a:prstGeom>
          <a:noFill/>
          <a:ln w="28575">
            <a:noFill/>
          </a:ln>
        </p:spPr>
        <p:txBody>
          <a:bodyPr wrap="square" rtlCol="0">
            <a:spAutoFit/>
          </a:bodyPr>
          <a:lstStyle/>
          <a:p>
            <a:pPr>
              <a:spcAft>
                <a:spcPts val="600"/>
              </a:spcAft>
            </a:pPr>
            <a:r>
              <a:rPr lang="en-US" sz="2400" dirty="0">
                <a:solidFill>
                  <a:srgbClr val="534CA0"/>
                </a:solidFill>
                <a:latin typeface="Arial" panose="020B0604020202020204" pitchFamily="34" charset="0"/>
                <a:cs typeface="Arial" panose="020B0604020202020204" pitchFamily="34" charset="0"/>
              </a:rPr>
              <a:t>Applicants do not have opportunity to apply for awards where the criteria did not meet their academic program. </a:t>
            </a:r>
          </a:p>
        </p:txBody>
      </p:sp>
    </p:spTree>
    <p:extLst>
      <p:ext uri="{BB962C8B-B14F-4D97-AF65-F5344CB8AC3E}">
        <p14:creationId xmlns:p14="http://schemas.microsoft.com/office/powerpoint/2010/main" val="77228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2EAB91-A3B8-4C10-81A8-60B360251DBE}"/>
              </a:ext>
            </a:extLst>
          </p:cNvPr>
          <p:cNvSpPr/>
          <p:nvPr/>
        </p:nvSpPr>
        <p:spPr>
          <a:xfrm>
            <a:off x="-302508" y="450056"/>
            <a:ext cx="5248123" cy="584775"/>
          </a:xfrm>
          <a:prstGeom prst="rect">
            <a:avLst/>
          </a:prstGeom>
        </p:spPr>
        <p:txBody>
          <a:bodyPr wrap="square">
            <a:spAutoFit/>
          </a:bodyPr>
          <a:lstStyle/>
          <a:p>
            <a:pPr lvl="0" algn="ctr"/>
            <a:r>
              <a:rPr lang="en-CA" sz="3200" b="1" dirty="0">
                <a:solidFill>
                  <a:srgbClr val="008C93"/>
                </a:solidFill>
              </a:rPr>
              <a:t>Eligibility for Awards</a:t>
            </a:r>
            <a:endParaRPr lang="en-CA" sz="3200" dirty="0">
              <a:solidFill>
                <a:srgbClr val="008C93"/>
              </a:solidFill>
            </a:endParaRPr>
          </a:p>
        </p:txBody>
      </p:sp>
      <p:sp>
        <p:nvSpPr>
          <p:cNvPr id="10" name="TextBox 9">
            <a:extLst>
              <a:ext uri="{FF2B5EF4-FFF2-40B4-BE49-F238E27FC236}">
                <a16:creationId xmlns:a16="http://schemas.microsoft.com/office/drawing/2014/main" id="{0BC83B4B-CB1A-A5F2-B0FA-E1B78441552A}"/>
              </a:ext>
            </a:extLst>
          </p:cNvPr>
          <p:cNvSpPr txBox="1"/>
          <p:nvPr/>
        </p:nvSpPr>
        <p:spPr>
          <a:xfrm>
            <a:off x="344106" y="1554852"/>
            <a:ext cx="4860795" cy="4601260"/>
          </a:xfrm>
          <a:prstGeom prst="rect">
            <a:avLst/>
          </a:prstGeom>
          <a:noFill/>
          <a:ln w="28575">
            <a:noFill/>
          </a:ln>
        </p:spPr>
        <p:txBody>
          <a:bodyPr wrap="square" rtlCol="0">
            <a:spAutoFit/>
          </a:bodyPr>
          <a:lstStyle/>
          <a:p>
            <a:pPr>
              <a:spcAft>
                <a:spcPts val="600"/>
              </a:spcAft>
            </a:pPr>
            <a:r>
              <a:rPr lang="en-US" sz="2400" dirty="0">
                <a:solidFill>
                  <a:srgbClr val="534CA0"/>
                </a:solidFill>
                <a:latin typeface="Arial" panose="020B0604020202020204" pitchFamily="34" charset="0"/>
                <a:cs typeface="Arial" panose="020B0604020202020204" pitchFamily="34" charset="0"/>
              </a:rPr>
              <a:t>This is the stage at which familiarity with the criteria of available awards is important. The Awards Brochure describes all of the Awards and Scholarships that are available for this year. </a:t>
            </a:r>
          </a:p>
          <a:p>
            <a:pPr>
              <a:spcAft>
                <a:spcPts val="600"/>
              </a:spcAft>
            </a:pPr>
            <a:r>
              <a:rPr lang="en-US" sz="2400" dirty="0">
                <a:solidFill>
                  <a:srgbClr val="534CA0"/>
                </a:solidFill>
                <a:latin typeface="Arial" panose="020B0604020202020204" pitchFamily="34" charset="0"/>
                <a:cs typeface="Arial" panose="020B0604020202020204" pitchFamily="34" charset="0"/>
              </a:rPr>
              <a:t>The 2026 Awards Brochure is accessible from a link at the bottom of the Application Guidelines page of the website, and on the Reviewer Resources page. </a:t>
            </a:r>
          </a:p>
        </p:txBody>
      </p:sp>
      <p:pic>
        <p:nvPicPr>
          <p:cNvPr id="3" name="Picture 2">
            <a:extLst>
              <a:ext uri="{FF2B5EF4-FFF2-40B4-BE49-F238E27FC236}">
                <a16:creationId xmlns:a16="http://schemas.microsoft.com/office/drawing/2014/main" id="{16740B94-FC61-171B-146D-1783C1A0B697}"/>
              </a:ext>
            </a:extLst>
          </p:cNvPr>
          <p:cNvPicPr>
            <a:picLocks noChangeAspect="1"/>
          </p:cNvPicPr>
          <p:nvPr/>
        </p:nvPicPr>
        <p:blipFill>
          <a:blip r:embed="rId3"/>
          <a:stretch>
            <a:fillRect/>
          </a:stretch>
        </p:blipFill>
        <p:spPr>
          <a:xfrm>
            <a:off x="5204901" y="1554852"/>
            <a:ext cx="6717894" cy="3867540"/>
          </a:xfrm>
          <a:prstGeom prst="rect">
            <a:avLst/>
          </a:prstGeom>
        </p:spPr>
      </p:pic>
    </p:spTree>
    <p:extLst>
      <p:ext uri="{BB962C8B-B14F-4D97-AF65-F5344CB8AC3E}">
        <p14:creationId xmlns:p14="http://schemas.microsoft.com/office/powerpoint/2010/main" val="652037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CC54DE-164B-4BBB-B690-D120881B8A81}"/>
              </a:ext>
            </a:extLst>
          </p:cNvPr>
          <p:cNvSpPr txBox="1"/>
          <p:nvPr/>
        </p:nvSpPr>
        <p:spPr>
          <a:xfrm>
            <a:off x="5620216" y="312879"/>
            <a:ext cx="4787590" cy="2308324"/>
          </a:xfrm>
          <a:prstGeom prst="rect">
            <a:avLst/>
          </a:prstGeom>
          <a:solidFill>
            <a:srgbClr val="00B8B4">
              <a:alpha val="34902"/>
            </a:srgbClr>
          </a:solidFill>
          <a:ln w="28575">
            <a:noFill/>
          </a:ln>
        </p:spPr>
        <p:txBody>
          <a:bodyPr wrap="square" rtlCol="0">
            <a:spAutoFit/>
          </a:bodyPr>
          <a:lstStyle/>
          <a:p>
            <a:pPr>
              <a:spcAft>
                <a:spcPts val="600"/>
              </a:spcAft>
            </a:pPr>
            <a:r>
              <a:rPr lang="en-US" sz="2400" dirty="0">
                <a:solidFill>
                  <a:schemeClr val="tx1">
                    <a:lumMod val="65000"/>
                    <a:lumOff val="35000"/>
                  </a:schemeClr>
                </a:solidFill>
                <a:latin typeface="Arial" panose="020B0604020202020204" pitchFamily="34" charset="0"/>
                <a:cs typeface="Arial" panose="020B0604020202020204" pitchFamily="34" charset="0"/>
              </a:rPr>
              <a:t>If you are not familiar with the awards available, reading about the backgrounds can help you to notice the best fits between strong applicants and particular awards.</a:t>
            </a:r>
          </a:p>
        </p:txBody>
      </p:sp>
      <p:sp>
        <p:nvSpPr>
          <p:cNvPr id="5" name="Rectangle 4">
            <a:extLst>
              <a:ext uri="{FF2B5EF4-FFF2-40B4-BE49-F238E27FC236}">
                <a16:creationId xmlns:a16="http://schemas.microsoft.com/office/drawing/2014/main" id="{DC39A815-241F-49D8-9FB3-AEDEB1565423}"/>
              </a:ext>
            </a:extLst>
          </p:cNvPr>
          <p:cNvSpPr/>
          <p:nvPr/>
        </p:nvSpPr>
        <p:spPr>
          <a:xfrm>
            <a:off x="523860" y="373807"/>
            <a:ext cx="4444800" cy="646331"/>
          </a:xfrm>
          <a:prstGeom prst="rect">
            <a:avLst/>
          </a:prstGeom>
        </p:spPr>
        <p:txBody>
          <a:bodyPr wrap="square">
            <a:spAutoFit/>
          </a:bodyPr>
          <a:lstStyle/>
          <a:p>
            <a:pPr lvl="0"/>
            <a:r>
              <a:rPr lang="en-CA" sz="3600" b="1" dirty="0">
                <a:solidFill>
                  <a:srgbClr val="534CA0"/>
                </a:solidFill>
              </a:rPr>
              <a:t>Award Backgrounds</a:t>
            </a:r>
            <a:endParaRPr lang="en-CA" sz="3600" dirty="0">
              <a:solidFill>
                <a:srgbClr val="534CA0"/>
              </a:solidFill>
            </a:endParaRPr>
          </a:p>
        </p:txBody>
      </p:sp>
      <p:pic>
        <p:nvPicPr>
          <p:cNvPr id="3" name="Picture 2">
            <a:extLst>
              <a:ext uri="{FF2B5EF4-FFF2-40B4-BE49-F238E27FC236}">
                <a16:creationId xmlns:a16="http://schemas.microsoft.com/office/drawing/2014/main" id="{4BFA2785-3055-6B11-E7D2-FF758484FA51}"/>
              </a:ext>
            </a:extLst>
          </p:cNvPr>
          <p:cNvPicPr>
            <a:picLocks noChangeAspect="1"/>
          </p:cNvPicPr>
          <p:nvPr/>
        </p:nvPicPr>
        <p:blipFill rotWithShape="1">
          <a:blip r:embed="rId3"/>
          <a:srcRect b="31888"/>
          <a:stretch/>
        </p:blipFill>
        <p:spPr>
          <a:xfrm>
            <a:off x="107447" y="1401498"/>
            <a:ext cx="5393822" cy="1219705"/>
          </a:xfrm>
          <a:prstGeom prst="rect">
            <a:avLst/>
          </a:prstGeom>
        </p:spPr>
      </p:pic>
      <p:sp>
        <p:nvSpPr>
          <p:cNvPr id="10" name="Rectangle: Rounded Corners 9">
            <a:extLst>
              <a:ext uri="{FF2B5EF4-FFF2-40B4-BE49-F238E27FC236}">
                <a16:creationId xmlns:a16="http://schemas.microsoft.com/office/drawing/2014/main" id="{30D6661C-899C-42C5-B970-D8B6BDDC74BB}"/>
              </a:ext>
            </a:extLst>
          </p:cNvPr>
          <p:cNvSpPr/>
          <p:nvPr/>
        </p:nvSpPr>
        <p:spPr>
          <a:xfrm>
            <a:off x="3293327" y="1770828"/>
            <a:ext cx="1174595" cy="437116"/>
          </a:xfrm>
          <a:prstGeom prst="round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a:extLst>
              <a:ext uri="{FF2B5EF4-FFF2-40B4-BE49-F238E27FC236}">
                <a16:creationId xmlns:a16="http://schemas.microsoft.com/office/drawing/2014/main" id="{CBFDB429-9A1A-10BC-BE8D-3B9CB0D51B5B}"/>
              </a:ext>
            </a:extLst>
          </p:cNvPr>
          <p:cNvPicPr>
            <a:picLocks noChangeAspect="1"/>
          </p:cNvPicPr>
          <p:nvPr/>
        </p:nvPicPr>
        <p:blipFill rotWithShape="1">
          <a:blip r:embed="rId4"/>
          <a:srcRect t="6915"/>
          <a:stretch/>
        </p:blipFill>
        <p:spPr>
          <a:xfrm>
            <a:off x="88225" y="2921620"/>
            <a:ext cx="10060569" cy="2963336"/>
          </a:xfrm>
          <a:prstGeom prst="rect">
            <a:avLst/>
          </a:prstGeom>
        </p:spPr>
      </p:pic>
    </p:spTree>
    <p:extLst>
      <p:ext uri="{BB962C8B-B14F-4D97-AF65-F5344CB8AC3E}">
        <p14:creationId xmlns:p14="http://schemas.microsoft.com/office/powerpoint/2010/main" val="2601177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1C34D6-D4D6-476F-8CA8-5BE57DBA75D3}"/>
              </a:ext>
            </a:extLst>
          </p:cNvPr>
          <p:cNvSpPr/>
          <p:nvPr/>
        </p:nvSpPr>
        <p:spPr>
          <a:xfrm>
            <a:off x="76446" y="338624"/>
            <a:ext cx="9017548" cy="584775"/>
          </a:xfrm>
          <a:prstGeom prst="rect">
            <a:avLst/>
          </a:prstGeom>
        </p:spPr>
        <p:txBody>
          <a:bodyPr wrap="square">
            <a:spAutoFit/>
          </a:bodyPr>
          <a:lstStyle/>
          <a:p>
            <a:r>
              <a:rPr lang="en-CA" sz="3200" b="1" dirty="0">
                <a:solidFill>
                  <a:srgbClr val="008C93"/>
                </a:solidFill>
              </a:rPr>
              <a:t>Using the RNFOO Criteria Guide To find the Best ‘Fit’</a:t>
            </a:r>
            <a:endParaRPr lang="en-CA" sz="3200" dirty="0">
              <a:solidFill>
                <a:srgbClr val="008C93"/>
              </a:solidFill>
            </a:endParaRPr>
          </a:p>
        </p:txBody>
      </p:sp>
      <p:sp>
        <p:nvSpPr>
          <p:cNvPr id="2" name="TextBox 1">
            <a:extLst>
              <a:ext uri="{FF2B5EF4-FFF2-40B4-BE49-F238E27FC236}">
                <a16:creationId xmlns:a16="http://schemas.microsoft.com/office/drawing/2014/main" id="{8FF84920-9BC2-E2E7-18D8-1245C5CB3A49}"/>
              </a:ext>
            </a:extLst>
          </p:cNvPr>
          <p:cNvSpPr txBox="1"/>
          <p:nvPr/>
        </p:nvSpPr>
        <p:spPr>
          <a:xfrm>
            <a:off x="76446" y="1042603"/>
            <a:ext cx="8762753" cy="1692771"/>
          </a:xfrm>
          <a:prstGeom prst="rect">
            <a:avLst/>
          </a:prstGeom>
          <a:noFill/>
          <a:ln w="28575">
            <a:noFill/>
          </a:ln>
        </p:spPr>
        <p:txBody>
          <a:bodyPr wrap="square" rtlCol="0">
            <a:spAutoFit/>
          </a:bodyPr>
          <a:lstStyle/>
          <a:p>
            <a:pPr>
              <a:spcAft>
                <a:spcPts val="600"/>
              </a:spcAft>
            </a:pPr>
            <a:r>
              <a:rPr lang="en-US" sz="2600" dirty="0">
                <a:solidFill>
                  <a:srgbClr val="5C407B"/>
                </a:solidFill>
                <a:latin typeface="Arial" panose="020B0604020202020204" pitchFamily="34" charset="0"/>
                <a:cs typeface="Arial" panose="020B0604020202020204" pitchFamily="34" charset="0"/>
              </a:rPr>
              <a:t>We recently introduced a guide to facilitate discussion of the best applicants for each award. The reviewer(s) who will attend the Review Panel Meeting should bring detailed notes with them.</a:t>
            </a:r>
          </a:p>
        </p:txBody>
      </p:sp>
      <p:pic>
        <p:nvPicPr>
          <p:cNvPr id="6" name="Picture 5" descr="A close-up of a paper&#10;&#10;AI-generated content may be incorrect.">
            <a:extLst>
              <a:ext uri="{FF2B5EF4-FFF2-40B4-BE49-F238E27FC236}">
                <a16:creationId xmlns:a16="http://schemas.microsoft.com/office/drawing/2014/main" id="{B3010573-4611-A3E3-E806-8F265073661C}"/>
              </a:ext>
            </a:extLst>
          </p:cNvPr>
          <p:cNvPicPr>
            <a:picLocks noChangeAspect="1"/>
          </p:cNvPicPr>
          <p:nvPr/>
        </p:nvPicPr>
        <p:blipFill>
          <a:blip r:embed="rId3">
            <a:extLst>
              <a:ext uri="{28A0092B-C50C-407E-A947-70E740481C1C}">
                <a14:useLocalDpi xmlns:a14="http://schemas.microsoft.com/office/drawing/2010/main" val="0"/>
              </a:ext>
            </a:extLst>
          </a:blip>
          <a:srcRect l="1541" t="-19924" r="14737" b="19924"/>
          <a:stretch>
            <a:fillRect/>
          </a:stretch>
        </p:blipFill>
        <p:spPr>
          <a:xfrm>
            <a:off x="297712" y="1915812"/>
            <a:ext cx="9242849" cy="4731861"/>
          </a:xfrm>
          <a:prstGeom prst="rect">
            <a:avLst/>
          </a:prstGeom>
        </p:spPr>
      </p:pic>
    </p:spTree>
    <p:extLst>
      <p:ext uri="{BB962C8B-B14F-4D97-AF65-F5344CB8AC3E}">
        <p14:creationId xmlns:p14="http://schemas.microsoft.com/office/powerpoint/2010/main" val="2100258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C4FF4E-2D7D-42D4-AD99-A8EFE7B72B7B}"/>
              </a:ext>
            </a:extLst>
          </p:cNvPr>
          <p:cNvSpPr txBox="1"/>
          <p:nvPr/>
        </p:nvSpPr>
        <p:spPr>
          <a:xfrm>
            <a:off x="899704" y="775550"/>
            <a:ext cx="2234907" cy="707886"/>
          </a:xfrm>
          <a:prstGeom prst="rect">
            <a:avLst/>
          </a:prstGeom>
          <a:noFill/>
        </p:spPr>
        <p:txBody>
          <a:bodyPr wrap="none" rtlCol="0">
            <a:spAutoFit/>
          </a:bodyPr>
          <a:lstStyle/>
          <a:p>
            <a:r>
              <a:rPr lang="en-CA" sz="4000" b="1" dirty="0">
                <a:solidFill>
                  <a:srgbClr val="008C93"/>
                </a:solidFill>
                <a:latin typeface="Arial" panose="020B0604020202020204" pitchFamily="34" charset="0"/>
                <a:cs typeface="Arial" panose="020B0604020202020204" pitchFamily="34" charset="0"/>
              </a:rPr>
              <a:t>Agenda:</a:t>
            </a:r>
          </a:p>
        </p:txBody>
      </p:sp>
      <p:sp>
        <p:nvSpPr>
          <p:cNvPr id="6" name="TextBox 5">
            <a:extLst>
              <a:ext uri="{FF2B5EF4-FFF2-40B4-BE49-F238E27FC236}">
                <a16:creationId xmlns:a16="http://schemas.microsoft.com/office/drawing/2014/main" id="{F1DD67E8-C93C-E76C-51FA-C441B0B2A9A0}"/>
              </a:ext>
            </a:extLst>
          </p:cNvPr>
          <p:cNvSpPr txBox="1"/>
          <p:nvPr/>
        </p:nvSpPr>
        <p:spPr>
          <a:xfrm>
            <a:off x="2568788" y="1735912"/>
            <a:ext cx="7054424" cy="1877437"/>
          </a:xfrm>
          <a:prstGeom prst="rect">
            <a:avLst/>
          </a:prstGeom>
          <a:noFill/>
          <a:ln w="28575">
            <a:noFill/>
          </a:ln>
        </p:spPr>
        <p:txBody>
          <a:bodyPr wrap="square" rtlCol="0">
            <a:spAutoFit/>
          </a:bodyPr>
          <a:lstStyle/>
          <a:p>
            <a:pPr>
              <a:spcAft>
                <a:spcPts val="1200"/>
              </a:spcAft>
            </a:pPr>
            <a:r>
              <a:rPr lang="en-CA" sz="3200" b="1" dirty="0">
                <a:solidFill>
                  <a:srgbClr val="534CA0"/>
                </a:solidFill>
                <a:latin typeface="Arial" panose="020B0604020202020204" pitchFamily="34" charset="0"/>
                <a:cs typeface="Arial" panose="020B0604020202020204" pitchFamily="34" charset="0"/>
              </a:rPr>
              <a:t>Introductions</a:t>
            </a:r>
          </a:p>
          <a:p>
            <a:pPr>
              <a:spcAft>
                <a:spcPts val="1200"/>
              </a:spcAft>
            </a:pPr>
            <a:r>
              <a:rPr lang="en-CA" sz="3200" b="1" dirty="0">
                <a:solidFill>
                  <a:srgbClr val="534CA0"/>
                </a:solidFill>
                <a:latin typeface="Arial" panose="020B0604020202020204" pitchFamily="34" charset="0"/>
                <a:cs typeface="Arial" panose="020B0604020202020204" pitchFamily="34" charset="0"/>
              </a:rPr>
              <a:t>Overview of Review Process</a:t>
            </a:r>
          </a:p>
          <a:p>
            <a:pPr>
              <a:spcAft>
                <a:spcPts val="1200"/>
              </a:spcAft>
            </a:pPr>
            <a:r>
              <a:rPr lang="en-CA" sz="3200" b="1" dirty="0">
                <a:solidFill>
                  <a:srgbClr val="534CA0"/>
                </a:solidFill>
                <a:latin typeface="Arial" panose="020B0604020202020204" pitchFamily="34" charset="0"/>
                <a:cs typeface="Arial" panose="020B0604020202020204" pitchFamily="34" charset="0"/>
              </a:rPr>
              <a:t>Reviewing Platform</a:t>
            </a:r>
          </a:p>
        </p:txBody>
      </p:sp>
    </p:spTree>
    <p:extLst>
      <p:ext uri="{BB962C8B-B14F-4D97-AF65-F5344CB8AC3E}">
        <p14:creationId xmlns:p14="http://schemas.microsoft.com/office/powerpoint/2010/main" val="2691271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5348B-CF11-5B18-0F15-CB8AD628A48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CC8E468-1297-5ACE-407B-6BCCDFD91196}"/>
              </a:ext>
            </a:extLst>
          </p:cNvPr>
          <p:cNvSpPr/>
          <p:nvPr/>
        </p:nvSpPr>
        <p:spPr>
          <a:xfrm>
            <a:off x="63137" y="315953"/>
            <a:ext cx="8094521" cy="584775"/>
          </a:xfrm>
          <a:prstGeom prst="rect">
            <a:avLst/>
          </a:prstGeom>
        </p:spPr>
        <p:txBody>
          <a:bodyPr wrap="square">
            <a:spAutoFit/>
          </a:bodyPr>
          <a:lstStyle/>
          <a:p>
            <a:pPr lvl="0"/>
            <a:r>
              <a:rPr lang="en-CA" sz="3200" b="1" dirty="0">
                <a:solidFill>
                  <a:srgbClr val="008C93"/>
                </a:solidFill>
              </a:rPr>
              <a:t>Sample of Scoresheet using Best Fit guide </a:t>
            </a:r>
            <a:endParaRPr lang="en-CA" sz="3200" dirty="0">
              <a:solidFill>
                <a:srgbClr val="008C93"/>
              </a:solidFill>
            </a:endParaRPr>
          </a:p>
        </p:txBody>
      </p:sp>
      <p:sp>
        <p:nvSpPr>
          <p:cNvPr id="2" name="TextBox 1">
            <a:extLst>
              <a:ext uri="{FF2B5EF4-FFF2-40B4-BE49-F238E27FC236}">
                <a16:creationId xmlns:a16="http://schemas.microsoft.com/office/drawing/2014/main" id="{9A47E535-1D93-428F-2E89-5F6A268E4579}"/>
              </a:ext>
            </a:extLst>
          </p:cNvPr>
          <p:cNvSpPr txBox="1"/>
          <p:nvPr/>
        </p:nvSpPr>
        <p:spPr>
          <a:xfrm>
            <a:off x="442913" y="5043488"/>
            <a:ext cx="8820155" cy="1384995"/>
          </a:xfrm>
          <a:prstGeom prst="rect">
            <a:avLst/>
          </a:prstGeom>
          <a:noFill/>
        </p:spPr>
        <p:txBody>
          <a:bodyPr wrap="square" rtlCol="0">
            <a:spAutoFit/>
          </a:bodyPr>
          <a:lstStyle/>
          <a:p>
            <a:r>
              <a:rPr lang="en-US" sz="2000" dirty="0"/>
              <a:t>Notes in the “Why” column are for use of the reviewer who will be attending the Review Panel Meeting.  These are the points you should be </a:t>
            </a:r>
            <a:r>
              <a:rPr lang="en-US" sz="2400" b="1" dirty="0">
                <a:solidFill>
                  <a:srgbClr val="FF0000"/>
                </a:solidFill>
              </a:rPr>
              <a:t>ready to share </a:t>
            </a:r>
            <a:r>
              <a:rPr lang="en-US" sz="2000" dirty="0"/>
              <a:t>with the Review Panel. They are also important to have ready in case something drastic comes up, and someone has to take over presenting applicants at the Meeting.</a:t>
            </a:r>
            <a:endParaRPr lang="en-CA" sz="2000" dirty="0"/>
          </a:p>
        </p:txBody>
      </p:sp>
      <p:pic>
        <p:nvPicPr>
          <p:cNvPr id="5" name="Picture 4">
            <a:extLst>
              <a:ext uri="{FF2B5EF4-FFF2-40B4-BE49-F238E27FC236}">
                <a16:creationId xmlns:a16="http://schemas.microsoft.com/office/drawing/2014/main" id="{459B9CDD-0431-5E7A-8221-BEC7BC5EF098}"/>
              </a:ext>
            </a:extLst>
          </p:cNvPr>
          <p:cNvPicPr>
            <a:picLocks noChangeAspect="1"/>
          </p:cNvPicPr>
          <p:nvPr/>
        </p:nvPicPr>
        <p:blipFill>
          <a:blip r:embed="rId3"/>
          <a:stretch>
            <a:fillRect/>
          </a:stretch>
        </p:blipFill>
        <p:spPr>
          <a:xfrm>
            <a:off x="63137" y="900728"/>
            <a:ext cx="11402951" cy="3884829"/>
          </a:xfrm>
          <a:prstGeom prst="rect">
            <a:avLst/>
          </a:prstGeom>
        </p:spPr>
      </p:pic>
    </p:spTree>
    <p:extLst>
      <p:ext uri="{BB962C8B-B14F-4D97-AF65-F5344CB8AC3E}">
        <p14:creationId xmlns:p14="http://schemas.microsoft.com/office/powerpoint/2010/main" val="3016923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AE7659-7CAE-4345-AFBD-5AF0DF34B287}"/>
              </a:ext>
            </a:extLst>
          </p:cNvPr>
          <p:cNvSpPr txBox="1"/>
          <p:nvPr/>
        </p:nvSpPr>
        <p:spPr>
          <a:xfrm>
            <a:off x="241547" y="1349242"/>
            <a:ext cx="9681680" cy="4785926"/>
          </a:xfrm>
          <a:prstGeom prst="rect">
            <a:avLst/>
          </a:prstGeom>
          <a:noFill/>
          <a:ln w="28575">
            <a:solidFill>
              <a:srgbClr val="E0D9EB"/>
            </a:solidFill>
          </a:ln>
        </p:spPr>
        <p:txBody>
          <a:bodyPr wrap="square" rtlCol="0">
            <a:spAutoFit/>
          </a:bodyPr>
          <a:lstStyle/>
          <a:p>
            <a:pPr>
              <a:spcAft>
                <a:spcPts val="600"/>
              </a:spcAft>
            </a:pPr>
            <a:r>
              <a:rPr lang="en-US" sz="2800" dirty="0">
                <a:solidFill>
                  <a:srgbClr val="534CA0"/>
                </a:solidFill>
                <a:latin typeface="Arial" panose="020B0604020202020204" pitchFamily="34" charset="0"/>
                <a:cs typeface="Arial" panose="020B0604020202020204" pitchFamily="34" charset="0"/>
              </a:rPr>
              <a:t>Reviewers score each applicant </a:t>
            </a:r>
            <a:r>
              <a:rPr lang="en-US" sz="2800" dirty="0">
                <a:solidFill>
                  <a:srgbClr val="FF0000"/>
                </a:solidFill>
                <a:latin typeface="Arial" panose="020B0604020202020204" pitchFamily="34" charset="0"/>
                <a:cs typeface="Arial" panose="020B0604020202020204" pitchFamily="34" charset="0"/>
              </a:rPr>
              <a:t>independently</a:t>
            </a:r>
            <a:r>
              <a:rPr lang="en-US" sz="2800" dirty="0">
                <a:solidFill>
                  <a:srgbClr val="534CA0"/>
                </a:solidFill>
                <a:latin typeface="Arial" panose="020B0604020202020204" pitchFamily="34" charset="0"/>
                <a:cs typeface="Arial" panose="020B0604020202020204" pitchFamily="34" charset="0"/>
              </a:rPr>
              <a:t>, according to the rubric provided.</a:t>
            </a:r>
          </a:p>
          <a:p>
            <a:pPr>
              <a:spcAft>
                <a:spcPts val="600"/>
              </a:spcAft>
            </a:pPr>
            <a:r>
              <a:rPr lang="en-US" sz="2800" dirty="0">
                <a:solidFill>
                  <a:srgbClr val="534CA0"/>
                </a:solidFill>
                <a:latin typeface="Arial" panose="020B0604020202020204" pitchFamily="34" charset="0"/>
                <a:cs typeface="Arial" panose="020B0604020202020204" pitchFamily="34" charset="0"/>
              </a:rPr>
              <a:t>Teams meet to:</a:t>
            </a:r>
          </a:p>
          <a:p>
            <a:pPr marL="342900" indent="-342900">
              <a:spcAft>
                <a:spcPts val="600"/>
              </a:spcAft>
              <a:buFont typeface="Arial" panose="020B0604020202020204" pitchFamily="34" charset="0"/>
              <a:buChar char="•"/>
            </a:pPr>
            <a:r>
              <a:rPr lang="en-US" sz="2800" dirty="0">
                <a:solidFill>
                  <a:srgbClr val="534CA0"/>
                </a:solidFill>
                <a:latin typeface="Arial" panose="020B0604020202020204" pitchFamily="34" charset="0"/>
                <a:cs typeface="Arial" panose="020B0604020202020204" pitchFamily="34" charset="0"/>
              </a:rPr>
              <a:t>discuss their scores for each applicant </a:t>
            </a:r>
          </a:p>
          <a:p>
            <a:pPr marL="342900" indent="-342900">
              <a:spcAft>
                <a:spcPts val="600"/>
              </a:spcAft>
              <a:buFont typeface="Arial" panose="020B0604020202020204" pitchFamily="34" charset="0"/>
              <a:buChar char="•"/>
            </a:pPr>
            <a:r>
              <a:rPr lang="en-US" sz="2800" dirty="0">
                <a:solidFill>
                  <a:srgbClr val="534CA0"/>
                </a:solidFill>
                <a:latin typeface="Arial" panose="020B0604020202020204" pitchFamily="34" charset="0"/>
                <a:cs typeface="Arial" panose="020B0604020202020204" pitchFamily="34" charset="0"/>
              </a:rPr>
              <a:t>through negotiation, determine </a:t>
            </a:r>
            <a:r>
              <a:rPr lang="en-US" sz="2800" dirty="0">
                <a:solidFill>
                  <a:srgbClr val="FF0000"/>
                </a:solidFill>
                <a:latin typeface="Arial" panose="020B0604020202020204" pitchFamily="34" charset="0"/>
                <a:cs typeface="Arial" panose="020B0604020202020204" pitchFamily="34" charset="0"/>
              </a:rPr>
              <a:t>one set of scores </a:t>
            </a:r>
            <a:r>
              <a:rPr lang="en-US" sz="2800" dirty="0">
                <a:solidFill>
                  <a:srgbClr val="534CA0"/>
                </a:solidFill>
                <a:latin typeface="Arial" panose="020B0604020202020204" pitchFamily="34" charset="0"/>
                <a:cs typeface="Arial" panose="020B0604020202020204" pitchFamily="34" charset="0"/>
              </a:rPr>
              <a:t>to be submitted to the RNFOO office</a:t>
            </a:r>
          </a:p>
          <a:p>
            <a:pPr marL="342900" indent="-342900">
              <a:spcAft>
                <a:spcPts val="600"/>
              </a:spcAft>
              <a:buFont typeface="Arial" panose="020B0604020202020204" pitchFamily="34" charset="0"/>
              <a:buChar char="•"/>
            </a:pPr>
            <a:r>
              <a:rPr lang="en-US" sz="2800" dirty="0">
                <a:solidFill>
                  <a:srgbClr val="534CA0"/>
                </a:solidFill>
                <a:latin typeface="Arial" panose="020B0604020202020204" pitchFamily="34" charset="0"/>
                <a:cs typeface="Arial" panose="020B0604020202020204" pitchFamily="34" charset="0"/>
              </a:rPr>
              <a:t>identify your strongest applicants </a:t>
            </a:r>
          </a:p>
          <a:p>
            <a:pPr marL="342900" indent="-342900">
              <a:spcAft>
                <a:spcPts val="600"/>
              </a:spcAft>
              <a:buFont typeface="Arial" panose="020B0604020202020204" pitchFamily="34" charset="0"/>
              <a:buChar char="•"/>
            </a:pPr>
            <a:r>
              <a:rPr lang="en-US" sz="2800" dirty="0">
                <a:solidFill>
                  <a:srgbClr val="534CA0"/>
                </a:solidFill>
                <a:latin typeface="Arial" panose="020B0604020202020204" pitchFamily="34" charset="0"/>
                <a:cs typeface="Arial" panose="020B0604020202020204" pitchFamily="34" charset="0"/>
              </a:rPr>
              <a:t>suggest which awards </a:t>
            </a:r>
            <a:r>
              <a:rPr lang="en-US" sz="2800" b="1" i="1" dirty="0">
                <a:solidFill>
                  <a:srgbClr val="534CA0"/>
                </a:solidFill>
                <a:latin typeface="Arial" panose="020B0604020202020204" pitchFamily="34" charset="0"/>
                <a:cs typeface="Arial" panose="020B0604020202020204" pitchFamily="34" charset="0"/>
              </a:rPr>
              <a:t>those strong applicants</a:t>
            </a:r>
            <a:r>
              <a:rPr lang="en-US" sz="2800" dirty="0">
                <a:solidFill>
                  <a:srgbClr val="534CA0"/>
                </a:solidFill>
                <a:latin typeface="Arial" panose="020B0604020202020204" pitchFamily="34" charset="0"/>
                <a:cs typeface="Arial" panose="020B0604020202020204" pitchFamily="34" charset="0"/>
              </a:rPr>
              <a:t> should be considered for (There is no need to discuss applicants who score less than 36/48)</a:t>
            </a:r>
          </a:p>
        </p:txBody>
      </p:sp>
      <p:sp>
        <p:nvSpPr>
          <p:cNvPr id="5" name="Rectangle 4">
            <a:extLst>
              <a:ext uri="{FF2B5EF4-FFF2-40B4-BE49-F238E27FC236}">
                <a16:creationId xmlns:a16="http://schemas.microsoft.com/office/drawing/2014/main" id="{AD836DB5-8662-4162-94F0-22DB881BECD3}"/>
              </a:ext>
            </a:extLst>
          </p:cNvPr>
          <p:cNvSpPr/>
          <p:nvPr/>
        </p:nvSpPr>
        <p:spPr>
          <a:xfrm>
            <a:off x="2796137" y="614058"/>
            <a:ext cx="3810806" cy="646331"/>
          </a:xfrm>
          <a:prstGeom prst="rect">
            <a:avLst/>
          </a:prstGeom>
        </p:spPr>
        <p:txBody>
          <a:bodyPr wrap="square">
            <a:spAutoFit/>
          </a:bodyPr>
          <a:lstStyle/>
          <a:p>
            <a:pPr lvl="0"/>
            <a:r>
              <a:rPr lang="en-CA" sz="3600" b="1" dirty="0">
                <a:solidFill>
                  <a:srgbClr val="008C93"/>
                </a:solidFill>
              </a:rPr>
              <a:t>Review Summary</a:t>
            </a:r>
            <a:endParaRPr lang="en-CA" sz="3600" dirty="0">
              <a:solidFill>
                <a:srgbClr val="008C93"/>
              </a:solidFill>
            </a:endParaRPr>
          </a:p>
        </p:txBody>
      </p:sp>
    </p:spTree>
    <p:extLst>
      <p:ext uri="{BB962C8B-B14F-4D97-AF65-F5344CB8AC3E}">
        <p14:creationId xmlns:p14="http://schemas.microsoft.com/office/powerpoint/2010/main" val="1719903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AE7659-7CAE-4345-AFBD-5AF0DF34B287}"/>
              </a:ext>
            </a:extLst>
          </p:cNvPr>
          <p:cNvSpPr txBox="1"/>
          <p:nvPr/>
        </p:nvSpPr>
        <p:spPr>
          <a:xfrm>
            <a:off x="607770" y="1185154"/>
            <a:ext cx="8409472" cy="954107"/>
          </a:xfrm>
          <a:prstGeom prst="rect">
            <a:avLst/>
          </a:prstGeom>
          <a:noFill/>
          <a:ln w="28575">
            <a:solidFill>
              <a:srgbClr val="E0D9EB"/>
            </a:solidFill>
          </a:ln>
        </p:spPr>
        <p:txBody>
          <a:bodyPr wrap="square" rtlCol="0">
            <a:spAutoFit/>
          </a:bodyPr>
          <a:lstStyle/>
          <a:p>
            <a:pPr marL="342900" indent="-342900">
              <a:spcAft>
                <a:spcPts val="600"/>
              </a:spcAft>
              <a:buFont typeface="Arial" panose="020B0604020202020204" pitchFamily="34" charset="0"/>
              <a:buChar char="•"/>
            </a:pPr>
            <a:r>
              <a:rPr lang="en-US" sz="2800" dirty="0">
                <a:solidFill>
                  <a:srgbClr val="534CA0"/>
                </a:solidFill>
                <a:latin typeface="Arial" panose="020B0604020202020204" pitchFamily="34" charset="0"/>
                <a:cs typeface="Arial" panose="020B0604020202020204" pitchFamily="34" charset="0"/>
              </a:rPr>
              <a:t>Final scores must be submitted to the office by </a:t>
            </a:r>
            <a:r>
              <a:rPr lang="en-US" sz="2800" b="1" dirty="0">
                <a:solidFill>
                  <a:srgbClr val="FF0000"/>
                </a:solidFill>
                <a:latin typeface="Arial" panose="020B0604020202020204" pitchFamily="34" charset="0"/>
                <a:cs typeface="Arial" panose="020B0604020202020204" pitchFamily="34" charset="0"/>
              </a:rPr>
              <a:t>noon on Friday, February 20th</a:t>
            </a:r>
            <a:r>
              <a:rPr lang="en-US" sz="2400" dirty="0">
                <a:solidFill>
                  <a:srgbClr val="534CA0"/>
                </a:solidFill>
                <a:latin typeface="Arial" panose="020B0604020202020204" pitchFamily="34" charset="0"/>
                <a:cs typeface="Arial" panose="020B0604020202020204" pitchFamily="34" charset="0"/>
              </a:rPr>
              <a:t>.</a:t>
            </a:r>
          </a:p>
        </p:txBody>
      </p:sp>
      <p:sp>
        <p:nvSpPr>
          <p:cNvPr id="5" name="Rectangle 4">
            <a:extLst>
              <a:ext uri="{FF2B5EF4-FFF2-40B4-BE49-F238E27FC236}">
                <a16:creationId xmlns:a16="http://schemas.microsoft.com/office/drawing/2014/main" id="{AD836DB5-8662-4162-94F0-22DB881BECD3}"/>
              </a:ext>
            </a:extLst>
          </p:cNvPr>
          <p:cNvSpPr/>
          <p:nvPr/>
        </p:nvSpPr>
        <p:spPr>
          <a:xfrm>
            <a:off x="967739" y="415713"/>
            <a:ext cx="1715929" cy="769441"/>
          </a:xfrm>
          <a:prstGeom prst="rect">
            <a:avLst/>
          </a:prstGeom>
        </p:spPr>
        <p:txBody>
          <a:bodyPr wrap="square">
            <a:spAutoFit/>
          </a:bodyPr>
          <a:lstStyle/>
          <a:p>
            <a:pPr lvl="0"/>
            <a:r>
              <a:rPr lang="en-CA" sz="4400" b="1" dirty="0">
                <a:solidFill>
                  <a:srgbClr val="008C93"/>
                </a:solidFill>
              </a:rPr>
              <a:t>Dates</a:t>
            </a:r>
            <a:endParaRPr lang="en-CA" sz="4400" dirty="0">
              <a:solidFill>
                <a:srgbClr val="008C93"/>
              </a:solidFill>
            </a:endParaRPr>
          </a:p>
        </p:txBody>
      </p:sp>
      <p:sp>
        <p:nvSpPr>
          <p:cNvPr id="2" name="TextBox 1">
            <a:extLst>
              <a:ext uri="{FF2B5EF4-FFF2-40B4-BE49-F238E27FC236}">
                <a16:creationId xmlns:a16="http://schemas.microsoft.com/office/drawing/2014/main" id="{6CA6FADA-72B6-A321-3245-AC4200057967}"/>
              </a:ext>
            </a:extLst>
          </p:cNvPr>
          <p:cNvSpPr txBox="1"/>
          <p:nvPr/>
        </p:nvSpPr>
        <p:spPr>
          <a:xfrm>
            <a:off x="607769" y="4872627"/>
            <a:ext cx="8409472" cy="1569660"/>
          </a:xfrm>
          <a:prstGeom prst="rect">
            <a:avLst/>
          </a:prstGeom>
          <a:noFill/>
          <a:ln w="28575">
            <a:solidFill>
              <a:srgbClr val="E0D9EB"/>
            </a:solidFill>
          </a:ln>
        </p:spPr>
        <p:txBody>
          <a:bodyPr wrap="square" rtlCol="0">
            <a:spAutoFit/>
          </a:bodyPr>
          <a:lstStyle/>
          <a:p>
            <a:pPr marL="342900" indent="-342900">
              <a:spcAft>
                <a:spcPts val="600"/>
              </a:spcAft>
              <a:buFont typeface="Arial" panose="020B0604020202020204" pitchFamily="34" charset="0"/>
              <a:buChar char="•"/>
            </a:pPr>
            <a:r>
              <a:rPr lang="en-US" sz="2400" dirty="0">
                <a:solidFill>
                  <a:srgbClr val="534CA0"/>
                </a:solidFill>
                <a:latin typeface="Arial" panose="020B0604020202020204" pitchFamily="34" charset="0"/>
                <a:cs typeface="Arial" panose="020B0604020202020204" pitchFamily="34" charset="0"/>
              </a:rPr>
              <a:t>When you have finished scoring your applicants and submitted your scores, please remember to permanently delete the files from your computer and shred any documents that you have printed.</a:t>
            </a:r>
          </a:p>
        </p:txBody>
      </p:sp>
      <p:sp>
        <p:nvSpPr>
          <p:cNvPr id="3" name="TextBox 2">
            <a:extLst>
              <a:ext uri="{FF2B5EF4-FFF2-40B4-BE49-F238E27FC236}">
                <a16:creationId xmlns:a16="http://schemas.microsoft.com/office/drawing/2014/main" id="{B9FB5910-BF52-6CC5-6D83-626C796E17F3}"/>
              </a:ext>
            </a:extLst>
          </p:cNvPr>
          <p:cNvSpPr txBox="1"/>
          <p:nvPr/>
        </p:nvSpPr>
        <p:spPr>
          <a:xfrm>
            <a:off x="607769" y="2214446"/>
            <a:ext cx="8409472" cy="2677656"/>
          </a:xfrm>
          <a:prstGeom prst="rect">
            <a:avLst/>
          </a:prstGeom>
          <a:noFill/>
          <a:ln w="28575">
            <a:solidFill>
              <a:srgbClr val="E0D9EB"/>
            </a:solidFill>
          </a:ln>
        </p:spPr>
        <p:txBody>
          <a:bodyPr wrap="square" rtlCol="0">
            <a:spAutoFit/>
          </a:bodyPr>
          <a:lstStyle/>
          <a:p>
            <a:pPr marL="342900" indent="-342900">
              <a:spcAft>
                <a:spcPts val="600"/>
              </a:spcAft>
              <a:buFont typeface="Arial" panose="020B0604020202020204" pitchFamily="34" charset="0"/>
              <a:buChar char="•"/>
            </a:pPr>
            <a:r>
              <a:rPr lang="en-US" sz="2800">
                <a:solidFill>
                  <a:srgbClr val="534CA0"/>
                </a:solidFill>
                <a:latin typeface="Arial" panose="020B0604020202020204" pitchFamily="34" charset="0"/>
                <a:cs typeface="Arial" panose="020B0604020202020204" pitchFamily="34" charset="0"/>
              </a:rPr>
              <a:t>Reviewers </a:t>
            </a:r>
            <a:r>
              <a:rPr lang="en-US" sz="2800" dirty="0">
                <a:solidFill>
                  <a:srgbClr val="534CA0"/>
                </a:solidFill>
                <a:latin typeface="Arial" panose="020B0604020202020204" pitchFamily="34" charset="0"/>
                <a:cs typeface="Arial" panose="020B0604020202020204" pitchFamily="34" charset="0"/>
              </a:rPr>
              <a:t>attending the Review Panel meeting on February 26</a:t>
            </a:r>
            <a:r>
              <a:rPr lang="en-US" sz="2800" baseline="30000" dirty="0">
                <a:solidFill>
                  <a:srgbClr val="534CA0"/>
                </a:solidFill>
                <a:latin typeface="Arial" panose="020B0604020202020204" pitchFamily="34" charset="0"/>
                <a:cs typeface="Arial" panose="020B0604020202020204" pitchFamily="34" charset="0"/>
              </a:rPr>
              <a:t>th</a:t>
            </a:r>
            <a:r>
              <a:rPr lang="en-US" sz="2800" dirty="0">
                <a:solidFill>
                  <a:srgbClr val="534CA0"/>
                </a:solidFill>
                <a:latin typeface="Arial" panose="020B0604020202020204" pitchFamily="34" charset="0"/>
                <a:cs typeface="Arial" panose="020B0604020202020204" pitchFamily="34" charset="0"/>
              </a:rPr>
              <a:t> </a:t>
            </a:r>
            <a:r>
              <a:rPr lang="en-US" sz="2800">
                <a:solidFill>
                  <a:srgbClr val="534CA0"/>
                </a:solidFill>
                <a:latin typeface="Arial" panose="020B0604020202020204" pitchFamily="34" charset="0"/>
                <a:cs typeface="Arial" panose="020B0604020202020204" pitchFamily="34" charset="0"/>
              </a:rPr>
              <a:t>(RPN and Undergrad) </a:t>
            </a:r>
            <a:r>
              <a:rPr lang="en-US" sz="2800" dirty="0">
                <a:solidFill>
                  <a:srgbClr val="534CA0"/>
                </a:solidFill>
                <a:latin typeface="Arial" panose="020B0604020202020204" pitchFamily="34" charset="0"/>
                <a:cs typeface="Arial" panose="020B0604020202020204" pitchFamily="34" charset="0"/>
              </a:rPr>
              <a:t>or February 27</a:t>
            </a:r>
            <a:r>
              <a:rPr lang="en-US" sz="2800" baseline="30000" dirty="0">
                <a:solidFill>
                  <a:srgbClr val="534CA0"/>
                </a:solidFill>
                <a:latin typeface="Arial" panose="020B0604020202020204" pitchFamily="34" charset="0"/>
                <a:cs typeface="Arial" panose="020B0604020202020204" pitchFamily="34" charset="0"/>
              </a:rPr>
              <a:t>th</a:t>
            </a:r>
            <a:r>
              <a:rPr lang="en-US" sz="2800">
                <a:solidFill>
                  <a:srgbClr val="534CA0"/>
                </a:solidFill>
                <a:latin typeface="Arial" panose="020B0604020202020204" pitchFamily="34" charset="0"/>
                <a:cs typeface="Arial" panose="020B0604020202020204" pitchFamily="34" charset="0"/>
              </a:rPr>
              <a:t> (Grad)</a:t>
            </a:r>
            <a:r>
              <a:rPr lang="en-US" sz="2800" dirty="0">
                <a:solidFill>
                  <a:srgbClr val="534CA0"/>
                </a:solidFill>
                <a:latin typeface="Arial" panose="020B0604020202020204" pitchFamily="34" charset="0"/>
                <a:cs typeface="Arial" panose="020B0604020202020204" pitchFamily="34" charset="0"/>
              </a:rPr>
              <a:t> should be prepared to provide further details about the strengths of the strongest applicants </a:t>
            </a:r>
            <a:r>
              <a:rPr lang="en-US" sz="2800" b="1" i="1" dirty="0">
                <a:solidFill>
                  <a:srgbClr val="534CA0"/>
                </a:solidFill>
                <a:latin typeface="Arial" panose="020B0604020202020204" pitchFamily="34" charset="0"/>
                <a:cs typeface="Arial" panose="020B0604020202020204" pitchFamily="34" charset="0"/>
              </a:rPr>
              <a:t>relevant to the award(s) for which they are best suited</a:t>
            </a:r>
            <a:r>
              <a:rPr lang="en-US" sz="2800" dirty="0">
                <a:solidFill>
                  <a:srgbClr val="534CA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08662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BBE7F-1101-170F-E2DC-25EF2CB874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CBA210-310F-9630-3A07-33036CE3594C}"/>
              </a:ext>
            </a:extLst>
          </p:cNvPr>
          <p:cNvSpPr>
            <a:spLocks noGrp="1"/>
          </p:cNvSpPr>
          <p:nvPr>
            <p:ph type="title"/>
          </p:nvPr>
        </p:nvSpPr>
        <p:spPr/>
        <p:txBody>
          <a:bodyPr/>
          <a:lstStyle/>
          <a:p>
            <a:pPr algn="ctr"/>
            <a:br>
              <a:rPr lang="en-CA" dirty="0"/>
            </a:br>
            <a:r>
              <a:rPr lang="en-CA" dirty="0"/>
              <a:t>	</a:t>
            </a:r>
            <a:endParaRPr lang="en-CA" sz="3200" b="1" dirty="0"/>
          </a:p>
        </p:txBody>
      </p:sp>
      <p:sp>
        <p:nvSpPr>
          <p:cNvPr id="3" name="Content Placeholder 2">
            <a:extLst>
              <a:ext uri="{FF2B5EF4-FFF2-40B4-BE49-F238E27FC236}">
                <a16:creationId xmlns:a16="http://schemas.microsoft.com/office/drawing/2014/main" id="{F7711DDA-B037-92B9-7472-216E07C3C6E9}"/>
              </a:ext>
            </a:extLst>
          </p:cNvPr>
          <p:cNvSpPr>
            <a:spLocks noGrp="1"/>
          </p:cNvSpPr>
          <p:nvPr>
            <p:ph idx="1"/>
          </p:nvPr>
        </p:nvSpPr>
        <p:spPr>
          <a:xfrm>
            <a:off x="944002" y="865726"/>
            <a:ext cx="10475272" cy="4761974"/>
          </a:xfrm>
        </p:spPr>
        <p:txBody>
          <a:bodyPr>
            <a:normAutofit lnSpcReduction="10000"/>
          </a:bodyPr>
          <a:lstStyle/>
          <a:p>
            <a:pPr marL="0" indent="0">
              <a:buNone/>
            </a:pPr>
            <a:r>
              <a:rPr lang="en-CA" dirty="0">
                <a:latin typeface="Calibri" panose="020F0502020204030204" pitchFamily="34" charset="0"/>
                <a:ea typeface="Calibri" panose="020F0502020204030204" pitchFamily="34" charset="0"/>
                <a:cs typeface="Calibri" panose="020F0502020204030204" pitchFamily="34" charset="0"/>
              </a:rPr>
              <a:t>Score a few and review with partners (consistency in scoring)</a:t>
            </a:r>
          </a:p>
          <a:p>
            <a:pPr marL="0" indent="0">
              <a:buNone/>
            </a:pPr>
            <a:r>
              <a:rPr lang="en-CA" dirty="0">
                <a:latin typeface="Calibri" panose="020F0502020204030204" pitchFamily="34" charset="0"/>
                <a:ea typeface="Calibri" panose="020F0502020204030204" pitchFamily="34" charset="0"/>
                <a:cs typeface="Calibri" panose="020F0502020204030204" pitchFamily="34" charset="0"/>
              </a:rPr>
              <a:t>Continue to review independently </a:t>
            </a:r>
          </a:p>
          <a:p>
            <a:pPr marL="0" indent="0">
              <a:buNone/>
            </a:pPr>
            <a:r>
              <a:rPr lang="en-CA" dirty="0">
                <a:latin typeface="Calibri" panose="020F0502020204030204" pitchFamily="34" charset="0"/>
                <a:ea typeface="Calibri" panose="020F0502020204030204" pitchFamily="34" charset="0"/>
                <a:cs typeface="Calibri" panose="020F0502020204030204" pitchFamily="34" charset="0"/>
              </a:rPr>
              <a:t>Compare scores for all applicants with partners</a:t>
            </a:r>
          </a:p>
          <a:p>
            <a:pPr marL="0" indent="0">
              <a:buNone/>
            </a:pPr>
            <a:r>
              <a:rPr lang="en-CA" dirty="0">
                <a:latin typeface="Calibri" panose="020F0502020204030204" pitchFamily="34" charset="0"/>
                <a:ea typeface="Calibri" panose="020F0502020204030204" pitchFamily="34" charset="0"/>
                <a:cs typeface="Calibri" panose="020F0502020204030204" pitchFamily="34" charset="0"/>
              </a:rPr>
              <a:t>Select  number 1 applicant for each award</a:t>
            </a:r>
          </a:p>
          <a:p>
            <a:pPr marL="0" indent="0">
              <a:buNone/>
            </a:pPr>
            <a:r>
              <a:rPr lang="en-CA" dirty="0">
                <a:latin typeface="Calibri" panose="020F0502020204030204" pitchFamily="34" charset="0"/>
                <a:ea typeface="Calibri" panose="020F0502020204030204" pitchFamily="34" charset="0"/>
                <a:cs typeface="Calibri" panose="020F0502020204030204" pitchFamily="34" charset="0"/>
              </a:rPr>
              <a:t>Submit final scores on time (NOON Friday, February 20)</a:t>
            </a:r>
          </a:p>
          <a:p>
            <a:pPr marL="0" indent="0">
              <a:buNone/>
            </a:pPr>
            <a:endParaRPr lang="en-CA"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CA" dirty="0">
                <a:solidFill>
                  <a:srgbClr val="008080"/>
                </a:solidFill>
                <a:latin typeface="Calibri" panose="020F0502020204030204" pitchFamily="34" charset="0"/>
                <a:ea typeface="Calibri" panose="020F0502020204030204" pitchFamily="34" charset="0"/>
                <a:cs typeface="Calibri" panose="020F0502020204030204" pitchFamily="34" charset="0"/>
              </a:rPr>
              <a:t>Note</a:t>
            </a:r>
            <a:r>
              <a:rPr lang="en-CA" dirty="0">
                <a:latin typeface="Calibri" panose="020F0502020204030204" pitchFamily="34" charset="0"/>
                <a:ea typeface="Calibri" panose="020F0502020204030204" pitchFamily="34" charset="0"/>
                <a:cs typeface="Calibri" panose="020F0502020204030204" pitchFamily="34" charset="0"/>
              </a:rPr>
              <a:t> </a:t>
            </a:r>
          </a:p>
          <a:p>
            <a:pPr marL="0" indent="0">
              <a:buNone/>
            </a:pPr>
            <a:r>
              <a:rPr lang="en-CA" dirty="0">
                <a:latin typeface="Calibri" panose="020F0502020204030204" pitchFamily="34" charset="0"/>
                <a:ea typeface="Calibri" panose="020F0502020204030204" pitchFamily="34" charset="0"/>
                <a:cs typeface="Calibri" panose="020F0502020204030204" pitchFamily="34" charset="0"/>
              </a:rPr>
              <a:t>– applicants may apply to multiple awards. Your role is to choose the award that aligns best with their application.</a:t>
            </a:r>
          </a:p>
          <a:p>
            <a:pPr marL="0" indent="0">
              <a:buNone/>
            </a:pPr>
            <a:r>
              <a:rPr lang="en-CA" dirty="0">
                <a:latin typeface="Calibri" panose="020F0502020204030204" pitchFamily="34" charset="0"/>
                <a:ea typeface="Calibri" panose="020F0502020204030204" pitchFamily="34" charset="0"/>
                <a:cs typeface="Calibri" panose="020F0502020204030204" pitchFamily="34" charset="0"/>
              </a:rPr>
              <a:t>- declare conflict of interest if you know any applicants in your pool</a:t>
            </a:r>
          </a:p>
          <a:p>
            <a:pPr marL="0" indent="0">
              <a:buNone/>
            </a:pPr>
            <a:endParaRPr lang="en-CA" dirty="0"/>
          </a:p>
          <a:p>
            <a:endParaRPr lang="en-CA" dirty="0"/>
          </a:p>
          <a:p>
            <a:endParaRPr lang="en-CA" dirty="0"/>
          </a:p>
        </p:txBody>
      </p:sp>
      <p:sp>
        <p:nvSpPr>
          <p:cNvPr id="4" name="TextBox 3">
            <a:extLst>
              <a:ext uri="{FF2B5EF4-FFF2-40B4-BE49-F238E27FC236}">
                <a16:creationId xmlns:a16="http://schemas.microsoft.com/office/drawing/2014/main" id="{7C841C35-315E-66E6-503B-ADABF5BC2A67}"/>
              </a:ext>
            </a:extLst>
          </p:cNvPr>
          <p:cNvSpPr txBox="1"/>
          <p:nvPr/>
        </p:nvSpPr>
        <p:spPr>
          <a:xfrm>
            <a:off x="554166" y="280951"/>
            <a:ext cx="814730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srgbClr val="008080"/>
                </a:solidFill>
                <a:effectLst/>
                <a:uLnTx/>
                <a:uFillTx/>
                <a:latin typeface="Calibri" panose="020F0502020204030204"/>
                <a:ea typeface="+mn-ea"/>
                <a:cs typeface="+mn-cs"/>
              </a:rPr>
              <a:t>Scoring Process with Partner(s)</a:t>
            </a:r>
            <a:endParaRPr kumimoji="0" lang="en-CA" sz="3200" b="0" i="0" u="none" strike="noStrike" kern="1200" cap="none" spc="0" normalizeH="0" baseline="0" noProof="0" dirty="0">
              <a:ln>
                <a:noFill/>
              </a:ln>
              <a:solidFill>
                <a:srgbClr val="00808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9694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93E9D-A7F9-9211-69EC-1B33157768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14DE2B-A9E6-D9E7-59E2-EF9E4F82D472}"/>
              </a:ext>
            </a:extLst>
          </p:cNvPr>
          <p:cNvSpPr>
            <a:spLocks noGrp="1"/>
          </p:cNvSpPr>
          <p:nvPr>
            <p:ph type="title"/>
          </p:nvPr>
        </p:nvSpPr>
        <p:spPr/>
        <p:txBody>
          <a:bodyPr/>
          <a:lstStyle/>
          <a:p>
            <a:pPr algn="ctr"/>
            <a:br>
              <a:rPr lang="en-CA" dirty="0"/>
            </a:br>
            <a:r>
              <a:rPr lang="en-CA" dirty="0"/>
              <a:t>	</a:t>
            </a:r>
            <a:endParaRPr lang="en-CA" sz="3200" b="1" dirty="0"/>
          </a:p>
        </p:txBody>
      </p:sp>
      <p:sp>
        <p:nvSpPr>
          <p:cNvPr id="3" name="Content Placeholder 2">
            <a:extLst>
              <a:ext uri="{FF2B5EF4-FFF2-40B4-BE49-F238E27FC236}">
                <a16:creationId xmlns:a16="http://schemas.microsoft.com/office/drawing/2014/main" id="{01F80C84-0C70-A36A-E5B0-F2111EC673B5}"/>
              </a:ext>
            </a:extLst>
          </p:cNvPr>
          <p:cNvSpPr>
            <a:spLocks noGrp="1"/>
          </p:cNvSpPr>
          <p:nvPr>
            <p:ph idx="1"/>
          </p:nvPr>
        </p:nvSpPr>
        <p:spPr>
          <a:xfrm>
            <a:off x="554166" y="1280395"/>
            <a:ext cx="10475272" cy="4761974"/>
          </a:xfrm>
        </p:spPr>
        <p:txBody>
          <a:bodyPr>
            <a:normAutofit/>
          </a:bodyPr>
          <a:lstStyle/>
          <a:p>
            <a:r>
              <a:rPr lang="en-CA" sz="3600" dirty="0"/>
              <a:t>Review scoresheet</a:t>
            </a:r>
          </a:p>
          <a:p>
            <a:r>
              <a:rPr lang="en-CA" sz="3600" dirty="0"/>
              <a:t>Identify data source on website for each criteria on scoresheet</a:t>
            </a:r>
          </a:p>
          <a:p>
            <a:pPr marL="0" indent="0">
              <a:buNone/>
            </a:pPr>
            <a:endParaRPr lang="en-CA" sz="3600" dirty="0"/>
          </a:p>
          <a:p>
            <a:endParaRPr lang="en-CA" dirty="0"/>
          </a:p>
          <a:p>
            <a:endParaRPr lang="en-CA" dirty="0"/>
          </a:p>
        </p:txBody>
      </p:sp>
      <p:sp>
        <p:nvSpPr>
          <p:cNvPr id="4" name="TextBox 3">
            <a:extLst>
              <a:ext uri="{FF2B5EF4-FFF2-40B4-BE49-F238E27FC236}">
                <a16:creationId xmlns:a16="http://schemas.microsoft.com/office/drawing/2014/main" id="{B6EA5733-9F48-7A86-6E42-44EA95304DF3}"/>
              </a:ext>
            </a:extLst>
          </p:cNvPr>
          <p:cNvSpPr txBox="1"/>
          <p:nvPr/>
        </p:nvSpPr>
        <p:spPr>
          <a:xfrm>
            <a:off x="554166" y="280951"/>
            <a:ext cx="814730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srgbClr val="008080"/>
                </a:solidFill>
                <a:effectLst/>
                <a:uLnTx/>
                <a:uFillTx/>
                <a:latin typeface="Calibri" panose="020F0502020204030204"/>
                <a:ea typeface="+mn-ea"/>
                <a:cs typeface="+mn-cs"/>
              </a:rPr>
              <a:t>General Tips </a:t>
            </a:r>
            <a:endParaRPr kumimoji="0" lang="en-CA" sz="3200" b="0" i="0" u="none" strike="noStrike" kern="1200" cap="none" spc="0" normalizeH="0" baseline="0" noProof="0" dirty="0">
              <a:ln>
                <a:noFill/>
              </a:ln>
              <a:solidFill>
                <a:srgbClr val="00808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560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67AFA-D274-4BB1-0BD0-9C9B623E35F2}"/>
              </a:ext>
            </a:extLst>
          </p:cNvPr>
          <p:cNvSpPr>
            <a:spLocks noGrp="1"/>
          </p:cNvSpPr>
          <p:nvPr>
            <p:ph type="title"/>
          </p:nvPr>
        </p:nvSpPr>
        <p:spPr>
          <a:xfrm>
            <a:off x="470136" y="593306"/>
            <a:ext cx="3932237" cy="418289"/>
          </a:xfrm>
        </p:spPr>
        <p:txBody>
          <a:bodyPr/>
          <a:lstStyle/>
          <a:p>
            <a:r>
              <a:rPr lang="en-US" dirty="0"/>
              <a:t>Sample Scoresheet:</a:t>
            </a:r>
            <a:br>
              <a:rPr lang="en-US" dirty="0"/>
            </a:br>
            <a:r>
              <a:rPr lang="en-US" b="1" dirty="0">
                <a:solidFill>
                  <a:srgbClr val="008080"/>
                </a:solidFill>
              </a:rPr>
              <a:t>Undergraduate</a:t>
            </a:r>
            <a:endParaRPr lang="en-CA" b="1" dirty="0">
              <a:solidFill>
                <a:srgbClr val="008080"/>
              </a:solidFill>
            </a:endParaRPr>
          </a:p>
        </p:txBody>
      </p:sp>
      <p:sp>
        <p:nvSpPr>
          <p:cNvPr id="4" name="Text Placeholder 3">
            <a:extLst>
              <a:ext uri="{FF2B5EF4-FFF2-40B4-BE49-F238E27FC236}">
                <a16:creationId xmlns:a16="http://schemas.microsoft.com/office/drawing/2014/main" id="{BBD61AC4-EE2A-1DFE-7CE5-67AB50BF235F}"/>
              </a:ext>
            </a:extLst>
          </p:cNvPr>
          <p:cNvSpPr>
            <a:spLocks noGrp="1"/>
          </p:cNvSpPr>
          <p:nvPr>
            <p:ph type="body" sz="half" idx="2"/>
          </p:nvPr>
        </p:nvSpPr>
        <p:spPr>
          <a:xfrm>
            <a:off x="1330440" y="3429000"/>
            <a:ext cx="2921718" cy="1385401"/>
          </a:xfrm>
        </p:spPr>
        <p:txBody>
          <a:bodyPr/>
          <a:lstStyle/>
          <a:p>
            <a:r>
              <a:rPr lang="en-CA" sz="2000" dirty="0">
                <a:latin typeface="Calibri" panose="020F0502020204030204" pitchFamily="34" charset="0"/>
                <a:ea typeface="Calibri" panose="020F0502020204030204" pitchFamily="34" charset="0"/>
                <a:cs typeface="Calibri" panose="020F0502020204030204" pitchFamily="34" charset="0"/>
              </a:rPr>
              <a:t>What are you bringing to the profession as an individual (applicant statement – e.g., advocacy)</a:t>
            </a:r>
          </a:p>
          <a:p>
            <a:endParaRPr lang="en-CA" sz="1400" dirty="0"/>
          </a:p>
        </p:txBody>
      </p:sp>
      <p:sp>
        <p:nvSpPr>
          <p:cNvPr id="7" name="Arrow: Right 6">
            <a:extLst>
              <a:ext uri="{FF2B5EF4-FFF2-40B4-BE49-F238E27FC236}">
                <a16:creationId xmlns:a16="http://schemas.microsoft.com/office/drawing/2014/main" id="{870FC28A-460A-8D9F-8FB5-67FC4779C6AD}"/>
              </a:ext>
            </a:extLst>
          </p:cNvPr>
          <p:cNvSpPr/>
          <p:nvPr/>
        </p:nvSpPr>
        <p:spPr>
          <a:xfrm>
            <a:off x="3506735" y="792802"/>
            <a:ext cx="573932" cy="311287"/>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349E0D7-EE64-CEC1-EC26-8F208B236099}"/>
              </a:ext>
            </a:extLst>
          </p:cNvPr>
          <p:cNvSpPr txBox="1"/>
          <p:nvPr/>
        </p:nvSpPr>
        <p:spPr>
          <a:xfrm>
            <a:off x="1295802" y="5099530"/>
            <a:ext cx="278486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Going beyond, collaborative team member, influence others</a:t>
            </a:r>
            <a:endParaRPr kumimoji="0" lang="en-CA"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ADFFAE-6797-606E-7432-27F562D6D0B8}"/>
              </a:ext>
            </a:extLst>
          </p:cNvPr>
          <p:cNvPicPr>
            <a:picLocks noChangeAspect="1"/>
          </p:cNvPicPr>
          <p:nvPr/>
        </p:nvPicPr>
        <p:blipFill>
          <a:blip r:embed="rId3"/>
          <a:stretch>
            <a:fillRect/>
          </a:stretch>
        </p:blipFill>
        <p:spPr>
          <a:xfrm>
            <a:off x="4167580" y="0"/>
            <a:ext cx="5899371" cy="6708098"/>
          </a:xfrm>
          <a:prstGeom prst="rect">
            <a:avLst/>
          </a:prstGeom>
        </p:spPr>
      </p:pic>
    </p:spTree>
    <p:extLst>
      <p:ext uri="{BB962C8B-B14F-4D97-AF65-F5344CB8AC3E}">
        <p14:creationId xmlns:p14="http://schemas.microsoft.com/office/powerpoint/2010/main" val="1674151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56D29-01CA-08E4-4AD4-8F675D6DA0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71BE60-B55C-7660-A150-60C744A05C7B}"/>
              </a:ext>
            </a:extLst>
          </p:cNvPr>
          <p:cNvSpPr>
            <a:spLocks noGrp="1"/>
          </p:cNvSpPr>
          <p:nvPr>
            <p:ph type="title"/>
          </p:nvPr>
        </p:nvSpPr>
        <p:spPr>
          <a:xfrm>
            <a:off x="606887" y="257783"/>
            <a:ext cx="3932237" cy="972766"/>
          </a:xfrm>
        </p:spPr>
        <p:txBody>
          <a:bodyPr/>
          <a:lstStyle/>
          <a:p>
            <a:r>
              <a:rPr lang="en-US" dirty="0"/>
              <a:t>Sample Scoresheet:</a:t>
            </a:r>
            <a:br>
              <a:rPr lang="en-US" dirty="0"/>
            </a:br>
            <a:r>
              <a:rPr lang="en-US" b="1" dirty="0">
                <a:solidFill>
                  <a:srgbClr val="008080"/>
                </a:solidFill>
              </a:rPr>
              <a:t>Graduate</a:t>
            </a:r>
            <a:endParaRPr lang="en-CA" b="1" dirty="0">
              <a:solidFill>
                <a:srgbClr val="008080"/>
              </a:solidFill>
            </a:endParaRPr>
          </a:p>
        </p:txBody>
      </p:sp>
      <p:sp>
        <p:nvSpPr>
          <p:cNvPr id="4" name="Text Placeholder 3">
            <a:extLst>
              <a:ext uri="{FF2B5EF4-FFF2-40B4-BE49-F238E27FC236}">
                <a16:creationId xmlns:a16="http://schemas.microsoft.com/office/drawing/2014/main" id="{85673021-A008-43EA-37BB-E2FD88AA1C33}"/>
              </a:ext>
            </a:extLst>
          </p:cNvPr>
          <p:cNvSpPr>
            <a:spLocks noGrp="1"/>
          </p:cNvSpPr>
          <p:nvPr>
            <p:ph type="body" sz="half" idx="2"/>
          </p:nvPr>
        </p:nvSpPr>
        <p:spPr>
          <a:xfrm>
            <a:off x="160224" y="1974549"/>
            <a:ext cx="3932237" cy="3811588"/>
          </a:xfrm>
        </p:spPr>
        <p:txBody>
          <a:bodyPr/>
          <a:lstStyle/>
          <a:p>
            <a:r>
              <a:rPr lang="en-CA" sz="2000" dirty="0">
                <a:latin typeface="Calibri" panose="020F0502020204030204" pitchFamily="34" charset="0"/>
                <a:ea typeface="Calibri" panose="020F0502020204030204" pitchFamily="34" charset="0"/>
                <a:cs typeface="Calibri" panose="020F0502020204030204" pitchFamily="34" charset="0"/>
              </a:rPr>
              <a:t>State how it is the same or different from undergrad scoresheet</a:t>
            </a:r>
          </a:p>
          <a:p>
            <a:r>
              <a:rPr lang="en-CA" sz="2000" dirty="0">
                <a:latin typeface="Calibri" panose="020F0502020204030204" pitchFamily="34" charset="0"/>
                <a:ea typeface="Calibri" panose="020F0502020204030204" pitchFamily="34" charset="0"/>
                <a:cs typeface="Calibri" panose="020F0502020204030204" pitchFamily="34" charset="0"/>
              </a:rPr>
              <a:t>Expect more examples as applicants are more experienced as a clinician</a:t>
            </a:r>
          </a:p>
          <a:p>
            <a:endParaRPr lang="en-CA" sz="1400" dirty="0"/>
          </a:p>
        </p:txBody>
      </p:sp>
      <p:sp>
        <p:nvSpPr>
          <p:cNvPr id="7" name="Arrow: Right 6">
            <a:extLst>
              <a:ext uri="{FF2B5EF4-FFF2-40B4-BE49-F238E27FC236}">
                <a16:creationId xmlns:a16="http://schemas.microsoft.com/office/drawing/2014/main" id="{45998D84-55EC-F5FB-F831-D03A1B75D9E6}"/>
              </a:ext>
            </a:extLst>
          </p:cNvPr>
          <p:cNvSpPr/>
          <p:nvPr/>
        </p:nvSpPr>
        <p:spPr>
          <a:xfrm>
            <a:off x="3974846" y="2969408"/>
            <a:ext cx="573932" cy="311287"/>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1">
            <a:extLst>
              <a:ext uri="{FF2B5EF4-FFF2-40B4-BE49-F238E27FC236}">
                <a16:creationId xmlns:a16="http://schemas.microsoft.com/office/drawing/2014/main" id="{6834BCBF-CEE0-2BF4-57BD-EDC0A6EBDA9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A6DC54F2-3F74-A02A-8886-9748BE17BF83}"/>
              </a:ext>
            </a:extLst>
          </p:cNvPr>
          <p:cNvPicPr>
            <a:picLocks noChangeAspect="1"/>
          </p:cNvPicPr>
          <p:nvPr/>
        </p:nvPicPr>
        <p:blipFill>
          <a:blip r:embed="rId3"/>
          <a:stretch>
            <a:fillRect/>
          </a:stretch>
        </p:blipFill>
        <p:spPr>
          <a:xfrm>
            <a:off x="4548778" y="1477699"/>
            <a:ext cx="7646273" cy="5041804"/>
          </a:xfrm>
          <a:prstGeom prst="rect">
            <a:avLst/>
          </a:prstGeom>
        </p:spPr>
      </p:pic>
    </p:spTree>
    <p:extLst>
      <p:ext uri="{BB962C8B-B14F-4D97-AF65-F5344CB8AC3E}">
        <p14:creationId xmlns:p14="http://schemas.microsoft.com/office/powerpoint/2010/main" val="2945605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D6489-D8D8-3265-946E-B6722122F3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BCC4DD-715E-7E86-BB2D-E02110A28D9E}"/>
              </a:ext>
            </a:extLst>
          </p:cNvPr>
          <p:cNvSpPr>
            <a:spLocks noGrp="1"/>
          </p:cNvSpPr>
          <p:nvPr>
            <p:ph type="title"/>
          </p:nvPr>
        </p:nvSpPr>
        <p:spPr/>
        <p:txBody>
          <a:bodyPr/>
          <a:lstStyle/>
          <a:p>
            <a:pPr algn="ctr"/>
            <a:br>
              <a:rPr lang="en-CA" dirty="0"/>
            </a:br>
            <a:r>
              <a:rPr lang="en-CA" dirty="0"/>
              <a:t>	</a:t>
            </a:r>
            <a:endParaRPr lang="en-CA" sz="3200" b="1" dirty="0"/>
          </a:p>
        </p:txBody>
      </p:sp>
      <p:sp>
        <p:nvSpPr>
          <p:cNvPr id="3" name="Content Placeholder 2">
            <a:extLst>
              <a:ext uri="{FF2B5EF4-FFF2-40B4-BE49-F238E27FC236}">
                <a16:creationId xmlns:a16="http://schemas.microsoft.com/office/drawing/2014/main" id="{374B09F8-FA8B-197F-5E7F-1951AC0F01E1}"/>
              </a:ext>
            </a:extLst>
          </p:cNvPr>
          <p:cNvSpPr>
            <a:spLocks noGrp="1"/>
          </p:cNvSpPr>
          <p:nvPr>
            <p:ph idx="1"/>
          </p:nvPr>
        </p:nvSpPr>
        <p:spPr>
          <a:xfrm>
            <a:off x="944002" y="865726"/>
            <a:ext cx="10475272" cy="4761974"/>
          </a:xfrm>
        </p:spPr>
        <p:txBody>
          <a:bodyPr>
            <a:normAutofit/>
          </a:bodyPr>
          <a:lstStyle/>
          <a:p>
            <a:r>
              <a:rPr lang="en-CA" dirty="0"/>
              <a:t>Look for concrete examples</a:t>
            </a:r>
          </a:p>
          <a:p>
            <a:r>
              <a:rPr lang="en-CA" dirty="0">
                <a:latin typeface="Calibri" panose="020F0502020204030204" pitchFamily="34" charset="0"/>
                <a:ea typeface="Calibri" panose="020F0502020204030204" pitchFamily="34" charset="0"/>
                <a:cs typeface="Calibri" panose="020F0502020204030204" pitchFamily="34" charset="0"/>
              </a:rPr>
              <a:t>Evaluated according to the of level of study (student vs practising nurse)</a:t>
            </a:r>
          </a:p>
          <a:p>
            <a:r>
              <a:rPr lang="en-CA" dirty="0"/>
              <a:t>Review ‘Awards criteria’:</a:t>
            </a:r>
          </a:p>
          <a:p>
            <a:pPr lvl="1"/>
            <a:r>
              <a:rPr lang="en-CA" dirty="0"/>
              <a:t>Ensure applicant meets criteria for </a:t>
            </a:r>
            <a:r>
              <a:rPr lang="en-CA" dirty="0">
                <a:solidFill>
                  <a:srgbClr val="008080"/>
                </a:solidFill>
              </a:rPr>
              <a:t>EACH</a:t>
            </a:r>
            <a:r>
              <a:rPr lang="en-CA" dirty="0"/>
              <a:t> award they selected (different statements for each award)</a:t>
            </a:r>
          </a:p>
          <a:p>
            <a:pPr lvl="1"/>
            <a:r>
              <a:rPr lang="en-CA" dirty="0">
                <a:latin typeface="Calibri" panose="020F0502020204030204" pitchFamily="34" charset="0"/>
                <a:ea typeface="Calibri" panose="020F0502020204030204" pitchFamily="34" charset="0"/>
                <a:cs typeface="Calibri" panose="020F0502020204030204" pitchFamily="34" charset="0"/>
              </a:rPr>
              <a:t>Focused activities and align with award e.g. committee work, courses, PD, work experiences and skill set</a:t>
            </a:r>
          </a:p>
          <a:p>
            <a:r>
              <a:rPr lang="en-CA" dirty="0"/>
              <a:t>Make notations for areas of excellence or gaps/issues</a:t>
            </a:r>
          </a:p>
          <a:p>
            <a:endParaRPr lang="en-CA" dirty="0"/>
          </a:p>
          <a:p>
            <a:endParaRPr lang="en-CA" dirty="0"/>
          </a:p>
          <a:p>
            <a:endParaRPr lang="en-CA" dirty="0"/>
          </a:p>
        </p:txBody>
      </p:sp>
      <p:sp>
        <p:nvSpPr>
          <p:cNvPr id="4" name="TextBox 3">
            <a:extLst>
              <a:ext uri="{FF2B5EF4-FFF2-40B4-BE49-F238E27FC236}">
                <a16:creationId xmlns:a16="http://schemas.microsoft.com/office/drawing/2014/main" id="{64AE9FD1-5053-6F84-7760-1569DDA9A31F}"/>
              </a:ext>
            </a:extLst>
          </p:cNvPr>
          <p:cNvSpPr txBox="1"/>
          <p:nvPr/>
        </p:nvSpPr>
        <p:spPr>
          <a:xfrm>
            <a:off x="554166" y="280951"/>
            <a:ext cx="814730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srgbClr val="008080"/>
                </a:solidFill>
                <a:effectLst/>
                <a:uLnTx/>
                <a:uFillTx/>
                <a:latin typeface="Calibri" panose="020F0502020204030204"/>
                <a:ea typeface="+mn-ea"/>
                <a:cs typeface="+mn-cs"/>
              </a:rPr>
              <a:t>Scoring - General Tips </a:t>
            </a:r>
            <a:endParaRPr kumimoji="0" lang="en-CA" sz="3200" b="0" i="0" u="none" strike="noStrike" kern="1200" cap="none" spc="0" normalizeH="0" baseline="0" noProof="0" dirty="0">
              <a:ln>
                <a:noFill/>
              </a:ln>
              <a:solidFill>
                <a:srgbClr val="00808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023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2BF3D4-3C53-ED41-1089-E412835435DF}"/>
              </a:ext>
            </a:extLst>
          </p:cNvPr>
          <p:cNvSpPr>
            <a:spLocks noGrp="1"/>
          </p:cNvSpPr>
          <p:nvPr>
            <p:ph type="title"/>
          </p:nvPr>
        </p:nvSpPr>
        <p:spPr/>
        <p:txBody>
          <a:bodyPr/>
          <a:lstStyle/>
          <a:p>
            <a:pPr algn="ctr"/>
            <a:r>
              <a:rPr lang="en-CA" dirty="0"/>
              <a:t> </a:t>
            </a:r>
          </a:p>
        </p:txBody>
      </p:sp>
      <p:sp>
        <p:nvSpPr>
          <p:cNvPr id="6" name="Content Placeholder 2">
            <a:extLst>
              <a:ext uri="{FF2B5EF4-FFF2-40B4-BE49-F238E27FC236}">
                <a16:creationId xmlns:a16="http://schemas.microsoft.com/office/drawing/2014/main" id="{CDE67332-04CE-C8A6-0D2F-F853D330E01F}"/>
              </a:ext>
            </a:extLst>
          </p:cNvPr>
          <p:cNvSpPr>
            <a:spLocks noGrp="1"/>
          </p:cNvSpPr>
          <p:nvPr>
            <p:ph idx="1"/>
          </p:nvPr>
        </p:nvSpPr>
        <p:spPr>
          <a:xfrm>
            <a:off x="1487424" y="1359281"/>
            <a:ext cx="10515600" cy="4351338"/>
          </a:xfrm>
        </p:spPr>
        <p:txBody>
          <a:bodyPr/>
          <a:lstStyle/>
          <a:p>
            <a:r>
              <a:rPr lang="en-CA" dirty="0"/>
              <a:t>Completed research proposals (year 2 or 3 in PhD programs; in progress research for Master’s programs)</a:t>
            </a:r>
          </a:p>
          <a:p>
            <a:r>
              <a:rPr lang="en-CA" dirty="0"/>
              <a:t>Follow Research Guidelines (e.g., length) and grant criteria</a:t>
            </a:r>
          </a:p>
          <a:p>
            <a:r>
              <a:rPr lang="en-CA" dirty="0"/>
              <a:t>Alignment with the focus of the award</a:t>
            </a:r>
          </a:p>
          <a:p>
            <a:pPr lvl="1"/>
            <a:r>
              <a:rPr lang="en-CA" dirty="0"/>
              <a:t>NRIG – generic (1)</a:t>
            </a:r>
          </a:p>
          <a:p>
            <a:pPr lvl="1"/>
            <a:r>
              <a:rPr lang="en-CA" dirty="0"/>
              <a:t>MHNIG – mental health care (2)</a:t>
            </a:r>
          </a:p>
          <a:p>
            <a:pPr lvl="1"/>
            <a:r>
              <a:rPr lang="en-CA" dirty="0"/>
              <a:t>DNIG - diabetes care (1)</a:t>
            </a:r>
          </a:p>
          <a:p>
            <a:pPr lvl="1"/>
            <a:r>
              <a:rPr lang="en-CA" dirty="0"/>
              <a:t>Lynn Kirkwood – Nurse Practitioner practice (all domains) (1)</a:t>
            </a:r>
          </a:p>
          <a:p>
            <a:endParaRPr lang="en-CA" dirty="0"/>
          </a:p>
        </p:txBody>
      </p:sp>
      <p:sp>
        <p:nvSpPr>
          <p:cNvPr id="8" name="Title 1">
            <a:extLst>
              <a:ext uri="{FF2B5EF4-FFF2-40B4-BE49-F238E27FC236}">
                <a16:creationId xmlns:a16="http://schemas.microsoft.com/office/drawing/2014/main" id="{7B3C67B6-8472-C702-D7A9-FB0EB70E26F1}"/>
              </a:ext>
            </a:extLst>
          </p:cNvPr>
          <p:cNvSpPr txBox="1">
            <a:spLocks/>
          </p:cNvSpPr>
          <p:nvPr/>
        </p:nvSpPr>
        <p:spPr>
          <a:xfrm>
            <a:off x="838200" y="493141"/>
            <a:ext cx="10515600" cy="558419"/>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3200" b="1" i="0" u="none" strike="noStrike" kern="1200" cap="none" spc="0" normalizeH="0" baseline="0" noProof="0" dirty="0">
                <a:ln>
                  <a:noFill/>
                </a:ln>
                <a:solidFill>
                  <a:srgbClr val="008080"/>
                </a:solidFill>
                <a:effectLst/>
                <a:uLnTx/>
                <a:uFillTx/>
                <a:latin typeface="Calibri" panose="020F0502020204030204"/>
                <a:ea typeface="+mj-ea"/>
                <a:cs typeface="+mj-cs"/>
              </a:rPr>
              <a:t>Research Grants</a:t>
            </a:r>
          </a:p>
        </p:txBody>
      </p:sp>
    </p:spTree>
    <p:extLst>
      <p:ext uri="{BB962C8B-B14F-4D97-AF65-F5344CB8AC3E}">
        <p14:creationId xmlns:p14="http://schemas.microsoft.com/office/powerpoint/2010/main" val="1220244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857B5-9805-8FD0-7CD7-B5FF6AD24C95}"/>
              </a:ext>
            </a:extLst>
          </p:cNvPr>
          <p:cNvSpPr>
            <a:spLocks noGrp="1"/>
          </p:cNvSpPr>
          <p:nvPr>
            <p:ph type="title"/>
          </p:nvPr>
        </p:nvSpPr>
        <p:spPr/>
        <p:txBody>
          <a:bodyPr/>
          <a:lstStyle/>
          <a:p>
            <a:r>
              <a:rPr lang="en-CA" dirty="0"/>
              <a:t> </a:t>
            </a:r>
          </a:p>
        </p:txBody>
      </p:sp>
      <p:sp>
        <p:nvSpPr>
          <p:cNvPr id="3" name="Content Placeholder 2">
            <a:extLst>
              <a:ext uri="{FF2B5EF4-FFF2-40B4-BE49-F238E27FC236}">
                <a16:creationId xmlns:a16="http://schemas.microsoft.com/office/drawing/2014/main" id="{EC30141F-C7F6-4562-7897-A266B4B44407}"/>
              </a:ext>
            </a:extLst>
          </p:cNvPr>
          <p:cNvSpPr>
            <a:spLocks noGrp="1"/>
          </p:cNvSpPr>
          <p:nvPr>
            <p:ph idx="1"/>
          </p:nvPr>
        </p:nvSpPr>
        <p:spPr/>
        <p:txBody>
          <a:bodyPr/>
          <a:lstStyle/>
          <a:p>
            <a:pPr marL="0" indent="0">
              <a:buNone/>
            </a:pPr>
            <a:r>
              <a:rPr lang="en-CA" dirty="0"/>
              <a:t> </a:t>
            </a:r>
          </a:p>
        </p:txBody>
      </p:sp>
      <p:sp>
        <p:nvSpPr>
          <p:cNvPr id="4" name="Title 1">
            <a:extLst>
              <a:ext uri="{FF2B5EF4-FFF2-40B4-BE49-F238E27FC236}">
                <a16:creationId xmlns:a16="http://schemas.microsoft.com/office/drawing/2014/main" id="{63BC1B91-8EA5-8492-641D-31D52E966D72}"/>
              </a:ext>
            </a:extLst>
          </p:cNvPr>
          <p:cNvSpPr txBox="1">
            <a:spLocks/>
          </p:cNvSpPr>
          <p:nvPr/>
        </p:nvSpPr>
        <p:spPr>
          <a:xfrm>
            <a:off x="838200" y="365125"/>
            <a:ext cx="10515600" cy="768731"/>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3200" b="1" i="0" u="none" strike="noStrike" kern="1200" cap="none" spc="0" normalizeH="0" baseline="0" noProof="0" dirty="0">
                <a:ln>
                  <a:noFill/>
                </a:ln>
                <a:solidFill>
                  <a:srgbClr val="008080"/>
                </a:solidFill>
                <a:effectLst/>
                <a:uLnTx/>
                <a:uFillTx/>
                <a:latin typeface="Calibri" panose="020F0502020204030204"/>
                <a:ea typeface="+mj-ea"/>
                <a:cs typeface="+mj-cs"/>
              </a:rPr>
              <a:t>Prepare for Reviewer Panel Meeting</a:t>
            </a:r>
          </a:p>
        </p:txBody>
      </p:sp>
      <p:sp>
        <p:nvSpPr>
          <p:cNvPr id="5" name="Content Placeholder 2">
            <a:extLst>
              <a:ext uri="{FF2B5EF4-FFF2-40B4-BE49-F238E27FC236}">
                <a16:creationId xmlns:a16="http://schemas.microsoft.com/office/drawing/2014/main" id="{63BD54F2-F4AD-6D3D-EC84-F24EF0AB9251}"/>
              </a:ext>
            </a:extLst>
          </p:cNvPr>
          <p:cNvSpPr txBox="1">
            <a:spLocks/>
          </p:cNvSpPr>
          <p:nvPr/>
        </p:nvSpPr>
        <p:spPr>
          <a:xfrm>
            <a:off x="838200" y="1133856"/>
            <a:ext cx="10515600" cy="4469276"/>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8080"/>
                </a:solidFill>
                <a:effectLst/>
                <a:uLnTx/>
                <a:uFillTx/>
                <a:latin typeface="Calibri" panose="020F0502020204030204"/>
                <a:ea typeface="+mn-ea"/>
                <a:cs typeface="+mn-cs"/>
              </a:rPr>
              <a:t>“Tell me more about your applicant….”</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Select recommended award best suited for applicant</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Provide rationale - </a:t>
            </a: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be prepared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champion your applicants</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Assemble materials for quick reference: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Completed scoresheets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Award criteria </a:t>
            </a:r>
            <a:endParaRPr lang="en-US" sz="2800" dirty="0">
              <a:solidFill>
                <a:prstClr val="black"/>
              </a:solidFill>
              <a:latin typeface="Calibri" panose="020F0502020204030204"/>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Know your group number</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053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BFB887-8C4D-4B35-AC1A-C52AF4529AE2}"/>
              </a:ext>
            </a:extLst>
          </p:cNvPr>
          <p:cNvSpPr txBox="1"/>
          <p:nvPr/>
        </p:nvSpPr>
        <p:spPr>
          <a:xfrm>
            <a:off x="370047" y="1423215"/>
            <a:ext cx="8973978" cy="1938992"/>
          </a:xfrm>
          <a:prstGeom prst="rect">
            <a:avLst/>
          </a:prstGeom>
          <a:noFill/>
          <a:ln w="28575">
            <a:noFill/>
          </a:ln>
        </p:spPr>
        <p:txBody>
          <a:bodyPr wrap="square" rtlCol="0">
            <a:spAutoFit/>
          </a:bodyPr>
          <a:lstStyle/>
          <a:p>
            <a:pPr>
              <a:spcAft>
                <a:spcPts val="400"/>
              </a:spcAft>
            </a:pPr>
            <a:r>
              <a:rPr lang="en-CA" sz="2400" b="1" dirty="0">
                <a:solidFill>
                  <a:srgbClr val="534CA0"/>
                </a:solidFill>
                <a:latin typeface="Arial" panose="020B0604020202020204" pitchFamily="34" charset="0"/>
                <a:cs typeface="Arial" panose="020B0604020202020204" pitchFamily="34" charset="0"/>
              </a:rPr>
              <a:t>By January 27</a:t>
            </a:r>
            <a:r>
              <a:rPr lang="en-CA" sz="2400" b="1" baseline="30000" dirty="0">
                <a:solidFill>
                  <a:srgbClr val="534CA0"/>
                </a:solidFill>
                <a:latin typeface="Arial" panose="020B0604020202020204" pitchFamily="34" charset="0"/>
                <a:cs typeface="Arial" panose="020B0604020202020204" pitchFamily="34" charset="0"/>
              </a:rPr>
              <a:t>th</a:t>
            </a:r>
            <a:r>
              <a:rPr lang="en-CA" sz="2400" b="1" dirty="0">
                <a:solidFill>
                  <a:srgbClr val="534CA0"/>
                </a:solidFill>
                <a:latin typeface="Arial" panose="020B0604020202020204" pitchFamily="34" charset="0"/>
                <a:cs typeface="Arial" panose="020B0604020202020204" pitchFamily="34" charset="0"/>
              </a:rPr>
              <a:t>: </a:t>
            </a:r>
            <a:r>
              <a:rPr lang="en-CA" sz="2400" dirty="0">
                <a:latin typeface="Arial" panose="020B0604020202020204" pitchFamily="34" charset="0"/>
                <a:cs typeface="Arial" panose="020B0604020202020204" pitchFamily="34" charset="0"/>
              </a:rPr>
              <a:t>Messages from the office will “e-introduce” team members to each other; login details and rubrics will be distributed.  </a:t>
            </a:r>
            <a:br>
              <a:rPr lang="en-CA" sz="2400" dirty="0">
                <a:latin typeface="Arial" panose="020B0604020202020204" pitchFamily="34" charset="0"/>
                <a:cs typeface="Arial" panose="020B0604020202020204" pitchFamily="34" charset="0"/>
              </a:rPr>
            </a:br>
            <a:r>
              <a:rPr lang="en-CA" sz="2400" dirty="0">
                <a:latin typeface="Arial" panose="020B0604020202020204" pitchFamily="34" charset="0"/>
                <a:cs typeface="Arial" panose="020B0604020202020204" pitchFamily="34" charset="0"/>
              </a:rPr>
              <a:t>Contact your co-reviewer to arrange the time to meet and review scores at this point.</a:t>
            </a:r>
          </a:p>
        </p:txBody>
      </p:sp>
      <p:sp>
        <p:nvSpPr>
          <p:cNvPr id="5" name="TextBox 4">
            <a:extLst>
              <a:ext uri="{FF2B5EF4-FFF2-40B4-BE49-F238E27FC236}">
                <a16:creationId xmlns:a16="http://schemas.microsoft.com/office/drawing/2014/main" id="{A7C4FF4E-2D7D-42D4-AD99-A8EFE7B72B7B}"/>
              </a:ext>
            </a:extLst>
          </p:cNvPr>
          <p:cNvSpPr txBox="1"/>
          <p:nvPr/>
        </p:nvSpPr>
        <p:spPr>
          <a:xfrm>
            <a:off x="370047" y="627693"/>
            <a:ext cx="7911140" cy="707886"/>
          </a:xfrm>
          <a:prstGeom prst="rect">
            <a:avLst/>
          </a:prstGeom>
          <a:noFill/>
        </p:spPr>
        <p:txBody>
          <a:bodyPr wrap="none" rtlCol="0">
            <a:spAutoFit/>
          </a:bodyPr>
          <a:lstStyle/>
          <a:p>
            <a:r>
              <a:rPr lang="en-CA" sz="4000" b="1">
                <a:solidFill>
                  <a:srgbClr val="008C93"/>
                </a:solidFill>
                <a:latin typeface="Arial" panose="020B0604020202020204" pitchFamily="34" charset="0"/>
                <a:cs typeface="Arial" panose="020B0604020202020204" pitchFamily="34" charset="0"/>
              </a:rPr>
              <a:t>Preparation for Review Process</a:t>
            </a:r>
          </a:p>
        </p:txBody>
      </p:sp>
      <p:sp>
        <p:nvSpPr>
          <p:cNvPr id="3" name="TextBox 2">
            <a:extLst>
              <a:ext uri="{FF2B5EF4-FFF2-40B4-BE49-F238E27FC236}">
                <a16:creationId xmlns:a16="http://schemas.microsoft.com/office/drawing/2014/main" id="{630696A4-E045-E2B5-A289-BE66523C2CAF}"/>
              </a:ext>
            </a:extLst>
          </p:cNvPr>
          <p:cNvSpPr txBox="1"/>
          <p:nvPr/>
        </p:nvSpPr>
        <p:spPr>
          <a:xfrm>
            <a:off x="370047" y="3498292"/>
            <a:ext cx="8973978" cy="2359620"/>
          </a:xfrm>
          <a:prstGeom prst="rect">
            <a:avLst/>
          </a:prstGeom>
          <a:noFill/>
          <a:ln w="28575">
            <a:noFill/>
          </a:ln>
        </p:spPr>
        <p:txBody>
          <a:bodyPr wrap="square" rtlCol="0">
            <a:spAutoFit/>
          </a:bodyPr>
          <a:lstStyle/>
          <a:p>
            <a:pPr>
              <a:spcAft>
                <a:spcPts val="400"/>
              </a:spcAft>
            </a:pPr>
            <a:r>
              <a:rPr lang="en-CA" sz="2400" b="1" dirty="0">
                <a:solidFill>
                  <a:srgbClr val="534CA0"/>
                </a:solidFill>
                <a:latin typeface="Arial" panose="020B0604020202020204" pitchFamily="34" charset="0"/>
                <a:cs typeface="Arial" panose="020B0604020202020204" pitchFamily="34" charset="0"/>
              </a:rPr>
              <a:t>By January 30</a:t>
            </a:r>
            <a:r>
              <a:rPr lang="en-CA" sz="2400" b="1" baseline="30000" dirty="0">
                <a:solidFill>
                  <a:srgbClr val="534CA0"/>
                </a:solidFill>
                <a:latin typeface="Arial" panose="020B0604020202020204" pitchFamily="34" charset="0"/>
                <a:cs typeface="Arial" panose="020B0604020202020204" pitchFamily="34" charset="0"/>
              </a:rPr>
              <a:t>th</a:t>
            </a:r>
            <a:r>
              <a:rPr lang="en-CA" sz="2400" b="1" dirty="0">
                <a:solidFill>
                  <a:srgbClr val="534CA0"/>
                </a:solidFill>
                <a:latin typeface="Arial" panose="020B0604020202020204" pitchFamily="34" charset="0"/>
                <a:cs typeface="Arial" panose="020B0604020202020204" pitchFamily="34" charset="0"/>
              </a:rPr>
              <a:t>: </a:t>
            </a:r>
            <a:r>
              <a:rPr lang="en-CA" sz="2400" dirty="0">
                <a:latin typeface="Arial" panose="020B0604020202020204" pitchFamily="34" charset="0"/>
                <a:cs typeface="Arial" panose="020B0604020202020204" pitchFamily="34" charset="0"/>
              </a:rPr>
              <a:t>Lists of applicants assigned to your team will be circulated.</a:t>
            </a:r>
            <a:br>
              <a:rPr lang="en-CA" sz="2400" dirty="0">
                <a:latin typeface="Arial" panose="020B0604020202020204" pitchFamily="34" charset="0"/>
                <a:cs typeface="Arial" panose="020B0604020202020204" pitchFamily="34" charset="0"/>
              </a:rPr>
            </a:br>
            <a:r>
              <a:rPr lang="en-CA" sz="2400" b="1" dirty="0">
                <a:solidFill>
                  <a:srgbClr val="534CA0"/>
                </a:solidFill>
                <a:latin typeface="Arial" panose="020B0604020202020204" pitchFamily="34" charset="0"/>
                <a:cs typeface="Arial" panose="020B0604020202020204" pitchFamily="34" charset="0"/>
              </a:rPr>
              <a:t>PLEASE </a:t>
            </a:r>
            <a:r>
              <a:rPr lang="en-CA" sz="2400" b="1" dirty="0">
                <a:solidFill>
                  <a:srgbClr val="FF0000"/>
                </a:solidFill>
                <a:latin typeface="Arial" panose="020B0604020202020204" pitchFamily="34" charset="0"/>
                <a:cs typeface="Arial" panose="020B0604020202020204" pitchFamily="34" charset="0"/>
              </a:rPr>
              <a:t>review this list upon receipt</a:t>
            </a:r>
          </a:p>
          <a:p>
            <a:pPr>
              <a:spcAft>
                <a:spcPts val="400"/>
              </a:spcAft>
            </a:pPr>
            <a:r>
              <a:rPr lang="en-CA" sz="2400" b="1" dirty="0">
                <a:solidFill>
                  <a:srgbClr val="534CA0"/>
                </a:solidFill>
                <a:latin typeface="Arial" panose="020B0604020202020204" pitchFamily="34" charset="0"/>
                <a:cs typeface="Arial" panose="020B0604020202020204" pitchFamily="34" charset="0"/>
              </a:rPr>
              <a:t>. If there is someone in the group that you know well, inform the office by </a:t>
            </a:r>
            <a:r>
              <a:rPr lang="en-CA" sz="2400" b="1" dirty="0">
                <a:solidFill>
                  <a:srgbClr val="FF0000"/>
                </a:solidFill>
                <a:latin typeface="Arial" panose="020B0604020202020204" pitchFamily="34" charset="0"/>
                <a:cs typeface="Arial" panose="020B0604020202020204" pitchFamily="34" charset="0"/>
              </a:rPr>
              <a:t>Tuesday, February 3, 2026</a:t>
            </a:r>
            <a:r>
              <a:rPr lang="en-CA" sz="2400" b="1" dirty="0">
                <a:solidFill>
                  <a:srgbClr val="534CA0"/>
                </a:solidFill>
                <a:latin typeface="Arial" panose="020B0604020202020204" pitchFamily="34" charset="0"/>
                <a:cs typeface="Arial" panose="020B0604020202020204" pitchFamily="34" charset="0"/>
              </a:rPr>
              <a:t> </a:t>
            </a:r>
            <a:r>
              <a:rPr lang="en-US" sz="2400" b="1" dirty="0">
                <a:solidFill>
                  <a:srgbClr val="534CA0"/>
                </a:solidFill>
                <a:latin typeface="Arial" panose="020B0604020202020204" pitchFamily="34" charset="0"/>
                <a:cs typeface="Arial" panose="020B0604020202020204" pitchFamily="34" charset="0"/>
              </a:rPr>
              <a:t>to ensure we are able to make relevant changes. </a:t>
            </a:r>
            <a:endParaRPr lang="en-CA" sz="2400" b="1" dirty="0">
              <a:solidFill>
                <a:srgbClr val="534C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065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B96F4-4F85-6651-5E45-6AD4C519EC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11BB1E-46A2-23D7-984D-511DB592EFEC}"/>
              </a:ext>
            </a:extLst>
          </p:cNvPr>
          <p:cNvSpPr>
            <a:spLocks noGrp="1"/>
          </p:cNvSpPr>
          <p:nvPr>
            <p:ph type="title"/>
          </p:nvPr>
        </p:nvSpPr>
        <p:spPr/>
        <p:txBody>
          <a:bodyPr/>
          <a:lstStyle/>
          <a:p>
            <a:r>
              <a:rPr lang="en-CA" dirty="0"/>
              <a:t> </a:t>
            </a:r>
          </a:p>
        </p:txBody>
      </p:sp>
      <p:sp>
        <p:nvSpPr>
          <p:cNvPr id="3" name="Content Placeholder 2">
            <a:extLst>
              <a:ext uri="{FF2B5EF4-FFF2-40B4-BE49-F238E27FC236}">
                <a16:creationId xmlns:a16="http://schemas.microsoft.com/office/drawing/2014/main" id="{D117491F-C211-6D2B-00EA-FA05C1FFCC8C}"/>
              </a:ext>
            </a:extLst>
          </p:cNvPr>
          <p:cNvSpPr>
            <a:spLocks noGrp="1"/>
          </p:cNvSpPr>
          <p:nvPr>
            <p:ph idx="1"/>
          </p:nvPr>
        </p:nvSpPr>
        <p:spPr/>
        <p:txBody>
          <a:bodyPr/>
          <a:lstStyle/>
          <a:p>
            <a:pPr marL="0" indent="0">
              <a:buNone/>
            </a:pPr>
            <a:r>
              <a:rPr lang="en-CA" dirty="0"/>
              <a:t> </a:t>
            </a:r>
          </a:p>
        </p:txBody>
      </p:sp>
      <p:sp>
        <p:nvSpPr>
          <p:cNvPr id="4" name="Title 1">
            <a:extLst>
              <a:ext uri="{FF2B5EF4-FFF2-40B4-BE49-F238E27FC236}">
                <a16:creationId xmlns:a16="http://schemas.microsoft.com/office/drawing/2014/main" id="{214B55D5-004E-404F-4F2F-E65D36039784}"/>
              </a:ext>
            </a:extLst>
          </p:cNvPr>
          <p:cNvSpPr txBox="1">
            <a:spLocks/>
          </p:cNvSpPr>
          <p:nvPr/>
        </p:nvSpPr>
        <p:spPr>
          <a:xfrm>
            <a:off x="838200" y="365125"/>
            <a:ext cx="10515600" cy="768731"/>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3200" b="1" i="0" u="none" strike="noStrike" kern="1200" cap="none" spc="0" normalizeH="0" baseline="0" noProof="0" dirty="0">
                <a:ln>
                  <a:noFill/>
                </a:ln>
                <a:solidFill>
                  <a:srgbClr val="008080"/>
                </a:solidFill>
                <a:effectLst/>
                <a:uLnTx/>
                <a:uFillTx/>
                <a:latin typeface="Calibri" panose="020F0502020204030204"/>
                <a:ea typeface="+mj-ea"/>
                <a:cs typeface="+mj-cs"/>
              </a:rPr>
              <a:t>Review and Selection Process</a:t>
            </a:r>
          </a:p>
        </p:txBody>
      </p:sp>
      <p:sp>
        <p:nvSpPr>
          <p:cNvPr id="5" name="Content Placeholder 2">
            <a:extLst>
              <a:ext uri="{FF2B5EF4-FFF2-40B4-BE49-F238E27FC236}">
                <a16:creationId xmlns:a16="http://schemas.microsoft.com/office/drawing/2014/main" id="{3818D123-FE01-3504-B637-203654F8EED2}"/>
              </a:ext>
            </a:extLst>
          </p:cNvPr>
          <p:cNvSpPr txBox="1">
            <a:spLocks/>
          </p:cNvSpPr>
          <p:nvPr/>
        </p:nvSpPr>
        <p:spPr>
          <a:xfrm>
            <a:off x="838200" y="1133856"/>
            <a:ext cx="10515600" cy="2470581"/>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Initial look </a:t>
            </a:r>
            <a:r>
              <a:rPr lang="en-US" dirty="0">
                <a:solidFill>
                  <a:prstClr val="black"/>
                </a:solidFill>
                <a:latin typeface="Calibri" panose="020F0502020204030204"/>
              </a:rPr>
              <a:t>at display documents for Review Panel by the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 &amp; S Committee</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Awards are considered in order of monetary value then by specificity of criteria</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Applicants may win more than one award</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Minimal score to be selected for an award is 36/48</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If selection of winner is unclear, random selection process will be done</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Post meeting: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Verify and review of official transcripts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Notify award winners and Schools of Nursing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Follow up documentation</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Celebration!</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CA"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4830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D507F48-5C80-4448-BF93-7BB3170FBFD7}"/>
              </a:ext>
            </a:extLst>
          </p:cNvPr>
          <p:cNvSpPr txBox="1">
            <a:spLocks/>
          </p:cNvSpPr>
          <p:nvPr/>
        </p:nvSpPr>
        <p:spPr>
          <a:xfrm>
            <a:off x="3818948" y="2556877"/>
            <a:ext cx="8192654" cy="691455"/>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CA" sz="4000" b="1" i="0" u="none" strike="noStrike" kern="1200" cap="none" spc="0" normalizeH="0" baseline="0" noProof="0" dirty="0">
              <a:ln>
                <a:noFill/>
              </a:ln>
              <a:solidFill>
                <a:srgbClr val="008080"/>
              </a:solidFill>
              <a:effectLst/>
              <a:uLnTx/>
              <a:uFillTx/>
              <a:latin typeface="Calibri" panose="020F05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CA" sz="4000" b="1" i="0" u="none" strike="noStrike" kern="1200" cap="none" spc="0" normalizeH="0" baseline="0" noProof="0" dirty="0">
              <a:ln>
                <a:noFill/>
              </a:ln>
              <a:solidFill>
                <a:srgbClr val="008080"/>
              </a:solidFill>
              <a:effectLst/>
              <a:uLnTx/>
              <a:uFillTx/>
              <a:latin typeface="Calibri" panose="020F05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CA" sz="4000" b="1" i="0" u="none" strike="noStrike" kern="1200" cap="none" spc="0" normalizeH="0" baseline="0" noProof="0" dirty="0">
              <a:ln>
                <a:noFill/>
              </a:ln>
              <a:solidFill>
                <a:srgbClr val="008080"/>
              </a:solidFill>
              <a:effectLst/>
              <a:uLnTx/>
              <a:uFillTx/>
              <a:latin typeface="Calibri" panose="020F05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CA" sz="4000" b="1" i="0" u="none" strike="noStrike" kern="1200" cap="none" spc="0" normalizeH="0" baseline="0" noProof="0" dirty="0">
              <a:ln>
                <a:noFill/>
              </a:ln>
              <a:solidFill>
                <a:srgbClr val="008080"/>
              </a:solidFill>
              <a:effectLst/>
              <a:uLnTx/>
              <a:uFillTx/>
              <a:latin typeface="Calibri" panose="020F05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CA" sz="4000" b="1" i="0" u="none" strike="noStrike" kern="1200" cap="none" spc="0" normalizeH="0" baseline="0" noProof="0" dirty="0">
              <a:ln>
                <a:noFill/>
              </a:ln>
              <a:solidFill>
                <a:srgbClr val="008080"/>
              </a:solidFill>
              <a:effectLst/>
              <a:uLnTx/>
              <a:uFillTx/>
              <a:latin typeface="Calibri" panose="020F05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CA" sz="4000" b="1" i="0" u="none" strike="noStrike" kern="1200" cap="none" spc="0" normalizeH="0" baseline="0" noProof="0" dirty="0">
              <a:ln>
                <a:noFill/>
              </a:ln>
              <a:solidFill>
                <a:srgbClr val="008080"/>
              </a:solidFill>
              <a:effectLst/>
              <a:uLnTx/>
              <a:uFillTx/>
              <a:latin typeface="Calibri" panose="020F05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CA" sz="4000" b="1" i="0" u="none" strike="noStrike" kern="1200" cap="none" spc="0" normalizeH="0" baseline="0" noProof="0" dirty="0">
              <a:ln>
                <a:noFill/>
              </a:ln>
              <a:solidFill>
                <a:srgbClr val="008080"/>
              </a:solidFill>
              <a:effectLst/>
              <a:uLnTx/>
              <a:uFillTx/>
              <a:latin typeface="Calibri" panose="020F05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CA" sz="4000" b="1" i="0" u="none" strike="noStrike" kern="1200" cap="none" spc="0" normalizeH="0" baseline="0" noProof="0" dirty="0">
              <a:ln>
                <a:noFill/>
              </a:ln>
              <a:solidFill>
                <a:srgbClr val="008080"/>
              </a:solidFill>
              <a:effectLst/>
              <a:uLnTx/>
              <a:uFillTx/>
              <a:latin typeface="Calibri" panose="020F05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CA" sz="4000" b="1" i="0" u="none" strike="noStrike" kern="1200" cap="none" spc="0" normalizeH="0" baseline="0" noProof="0" dirty="0">
              <a:ln>
                <a:noFill/>
              </a:ln>
              <a:solidFill>
                <a:srgbClr val="008080"/>
              </a:solidFill>
              <a:effectLst/>
              <a:uLnTx/>
              <a:uFillTx/>
              <a:latin typeface="Calibri" panose="020F05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CA" sz="4000" b="1" i="0" u="none" strike="noStrike" kern="1200" cap="none" spc="0" normalizeH="0" baseline="0" noProof="0" dirty="0">
              <a:ln>
                <a:noFill/>
              </a:ln>
              <a:solidFill>
                <a:srgbClr val="008080"/>
              </a:solidFill>
              <a:effectLst/>
              <a:uLnTx/>
              <a:uFillTx/>
              <a:latin typeface="Calibri" panose="020F05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CA" sz="12800" b="1" i="0" u="none" strike="noStrike" kern="1200" cap="none" spc="0" normalizeH="0" baseline="0" noProof="0" dirty="0">
                <a:ln>
                  <a:noFill/>
                </a:ln>
                <a:solidFill>
                  <a:srgbClr val="008080"/>
                </a:solidFill>
                <a:effectLst/>
                <a:uLnTx/>
                <a:uFillTx/>
                <a:latin typeface="Calibri" panose="020F0502020204030204"/>
                <a:ea typeface="+mj-ea"/>
                <a:cs typeface="+mj-cs"/>
              </a:rPr>
              <a:t>Q &amp; A – open discussion</a:t>
            </a:r>
          </a:p>
        </p:txBody>
      </p:sp>
    </p:spTree>
    <p:extLst>
      <p:ext uri="{BB962C8B-B14F-4D97-AF65-F5344CB8AC3E}">
        <p14:creationId xmlns:p14="http://schemas.microsoft.com/office/powerpoint/2010/main" val="2066952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C7D9B9-ADEE-2500-0AC9-761A9C10055D}"/>
              </a:ext>
            </a:extLst>
          </p:cNvPr>
          <p:cNvSpPr txBox="1"/>
          <p:nvPr/>
        </p:nvSpPr>
        <p:spPr>
          <a:xfrm>
            <a:off x="1848256" y="1634247"/>
            <a:ext cx="624515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0" i="0" u="none" strike="noStrike" kern="1200" cap="none" spc="0" normalizeH="0" baseline="0" noProof="0" dirty="0">
                <a:ln>
                  <a:noFill/>
                </a:ln>
                <a:solidFill>
                  <a:srgbClr val="008080"/>
                </a:solidFill>
                <a:effectLst/>
                <a:uLnTx/>
                <a:uFillTx/>
                <a:latin typeface="Calibri" panose="020F0502020204030204"/>
                <a:ea typeface="+mn-ea"/>
                <a:cs typeface="+mn-cs"/>
              </a:rPr>
              <a:t>Thank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3200" b="0" i="0" u="none" strike="noStrike" kern="1200" cap="none" spc="0" normalizeH="0" baseline="0" noProof="0" dirty="0">
              <a:ln>
                <a:noFill/>
              </a:ln>
              <a:solidFill>
                <a:srgbClr val="00808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0" i="0" u="none" strike="noStrike" kern="1200" cap="none" spc="0" normalizeH="0" baseline="0" noProof="0" dirty="0">
                <a:ln>
                  <a:noFill/>
                </a:ln>
                <a:solidFill>
                  <a:srgbClr val="008080"/>
                </a:solidFill>
                <a:effectLst/>
                <a:uLnTx/>
                <a:uFillTx/>
                <a:latin typeface="Calibri" panose="020F0502020204030204"/>
                <a:ea typeface="+mn-ea"/>
                <a:cs typeface="+mn-cs"/>
              </a:rPr>
              <a:t>If questions, contact </a:t>
            </a:r>
            <a:r>
              <a:rPr lang="en-CA" sz="3200" dirty="0">
                <a:solidFill>
                  <a:srgbClr val="008080"/>
                </a:solidFill>
                <a:latin typeface="Calibri" panose="020F0502020204030204"/>
              </a:rPr>
              <a:t>Leah.</a:t>
            </a:r>
            <a:r>
              <a:rPr kumimoji="0" lang="en-CA" sz="3200" b="0" i="0" u="none" strike="noStrike" kern="1200" cap="none" spc="0" normalizeH="0" baseline="0" noProof="0" dirty="0">
                <a:ln>
                  <a:noFill/>
                </a:ln>
                <a:solidFill>
                  <a:srgbClr val="008080"/>
                </a:solidFill>
                <a:effectLst/>
                <a:uLnTx/>
                <a:uFillTx/>
                <a:latin typeface="Calibri" panose="020F0502020204030204"/>
                <a:ea typeface="+mn-ea"/>
                <a:cs typeface="+mn-cs"/>
              </a:rPr>
              <a:t>..</a:t>
            </a:r>
            <a:endParaRPr kumimoji="0" lang="en-CA" sz="1800" b="0" i="0" u="none" strike="noStrike" kern="1200" cap="none" spc="0" normalizeH="0" baseline="0" noProof="0" dirty="0">
              <a:ln>
                <a:noFill/>
              </a:ln>
              <a:solidFill>
                <a:srgbClr val="00808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6397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BF9529-D570-496B-9AB8-4592BDA8154A}"/>
              </a:ext>
            </a:extLst>
          </p:cNvPr>
          <p:cNvSpPr/>
          <p:nvPr/>
        </p:nvSpPr>
        <p:spPr>
          <a:xfrm>
            <a:off x="392598" y="1733279"/>
            <a:ext cx="9379554" cy="2862322"/>
          </a:xfrm>
          <a:prstGeom prst="rect">
            <a:avLst/>
          </a:prstGeom>
        </p:spPr>
        <p:txBody>
          <a:bodyPr wrap="square">
            <a:spAutoFit/>
          </a:bodyPr>
          <a:lstStyle/>
          <a:p>
            <a:pPr lvl="0" algn="ctr"/>
            <a:r>
              <a:rPr lang="en-CA" sz="3600" b="1" dirty="0">
                <a:solidFill>
                  <a:srgbClr val="534CA0"/>
                </a:solidFill>
              </a:rPr>
              <a:t>If you have any questions about any of the information presented here, please contact Leah.  If she can’t answer your questions, she will connect you with a committee member who can.</a:t>
            </a:r>
            <a:endParaRPr lang="en-CA" sz="3600" dirty="0">
              <a:solidFill>
                <a:srgbClr val="534CA0"/>
              </a:solidFill>
            </a:endParaRPr>
          </a:p>
        </p:txBody>
      </p:sp>
      <p:sp>
        <p:nvSpPr>
          <p:cNvPr id="5" name="Rectangle 4">
            <a:extLst>
              <a:ext uri="{FF2B5EF4-FFF2-40B4-BE49-F238E27FC236}">
                <a16:creationId xmlns:a16="http://schemas.microsoft.com/office/drawing/2014/main" id="{B0B9D41C-D939-4703-9772-40AD4B06384C}"/>
              </a:ext>
            </a:extLst>
          </p:cNvPr>
          <p:cNvSpPr/>
          <p:nvPr/>
        </p:nvSpPr>
        <p:spPr>
          <a:xfrm>
            <a:off x="2847862" y="825871"/>
            <a:ext cx="3315756" cy="830997"/>
          </a:xfrm>
          <a:prstGeom prst="rect">
            <a:avLst/>
          </a:prstGeom>
        </p:spPr>
        <p:txBody>
          <a:bodyPr wrap="square">
            <a:spAutoFit/>
          </a:bodyPr>
          <a:lstStyle/>
          <a:p>
            <a:pPr lvl="0" algn="ctr"/>
            <a:r>
              <a:rPr lang="en-CA" sz="4800" b="1" dirty="0">
                <a:solidFill>
                  <a:srgbClr val="008C93"/>
                </a:solidFill>
              </a:rPr>
              <a:t>Discussion</a:t>
            </a:r>
            <a:endParaRPr lang="en-CA" sz="4800" dirty="0">
              <a:solidFill>
                <a:srgbClr val="008C93"/>
              </a:solidFill>
            </a:endParaRPr>
          </a:p>
        </p:txBody>
      </p:sp>
      <p:sp>
        <p:nvSpPr>
          <p:cNvPr id="6" name="Rectangle 5">
            <a:extLst>
              <a:ext uri="{FF2B5EF4-FFF2-40B4-BE49-F238E27FC236}">
                <a16:creationId xmlns:a16="http://schemas.microsoft.com/office/drawing/2014/main" id="{AC07AA48-3A24-45AF-9462-470ECA0E7B26}"/>
              </a:ext>
            </a:extLst>
          </p:cNvPr>
          <p:cNvSpPr/>
          <p:nvPr/>
        </p:nvSpPr>
        <p:spPr>
          <a:xfrm>
            <a:off x="1487733" y="4994280"/>
            <a:ext cx="6987585" cy="461665"/>
          </a:xfrm>
          <a:prstGeom prst="rect">
            <a:avLst/>
          </a:prstGeom>
        </p:spPr>
        <p:txBody>
          <a:bodyPr wrap="square">
            <a:spAutoFit/>
          </a:bodyPr>
          <a:lstStyle/>
          <a:p>
            <a:pPr lvl="0" algn="ctr"/>
            <a:r>
              <a:rPr lang="en-CA" sz="2400" b="1" dirty="0">
                <a:solidFill>
                  <a:srgbClr val="009999"/>
                </a:solidFill>
                <a:hlinkClick r:id="rId2">
                  <a:extLst>
                    <a:ext uri="{A12FA001-AC4F-418D-AE19-62706E023703}">
                      <ahyp:hlinkClr xmlns:ahyp="http://schemas.microsoft.com/office/drawing/2018/hyperlinkcolor" val="tx"/>
                    </a:ext>
                  </a:extLst>
                </a:hlinkClick>
              </a:rPr>
              <a:t>leah.dooley@rnfoo.org</a:t>
            </a:r>
            <a:endParaRPr lang="en-CA" sz="2400" b="1" dirty="0">
              <a:solidFill>
                <a:srgbClr val="009999"/>
              </a:solidFill>
            </a:endParaRPr>
          </a:p>
        </p:txBody>
      </p:sp>
    </p:spTree>
    <p:extLst>
      <p:ext uri="{BB962C8B-B14F-4D97-AF65-F5344CB8AC3E}">
        <p14:creationId xmlns:p14="http://schemas.microsoft.com/office/powerpoint/2010/main" val="3197106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6BA8A2-97F6-4C22-8FB7-A30582C14FA7}"/>
              </a:ext>
            </a:extLst>
          </p:cNvPr>
          <p:cNvSpPr txBox="1"/>
          <p:nvPr/>
        </p:nvSpPr>
        <p:spPr>
          <a:xfrm>
            <a:off x="898685" y="2880862"/>
            <a:ext cx="9144000" cy="1569660"/>
          </a:xfrm>
          <a:prstGeom prst="rect">
            <a:avLst/>
          </a:prstGeom>
          <a:noFill/>
          <a:ln w="28575">
            <a:noFill/>
          </a:ln>
        </p:spPr>
        <p:txBody>
          <a:bodyPr wrap="square" rtlCol="0">
            <a:spAutoFit/>
          </a:bodyPr>
          <a:lstStyle/>
          <a:p>
            <a:pPr>
              <a:spcAft>
                <a:spcPts val="400"/>
              </a:spcAft>
            </a:pPr>
            <a:r>
              <a:rPr lang="en-CA" sz="2400" b="1" dirty="0">
                <a:solidFill>
                  <a:srgbClr val="534CA0"/>
                </a:solidFill>
                <a:latin typeface="Arial" panose="020B0604020202020204" pitchFamily="34" charset="0"/>
                <a:cs typeface="Arial" panose="020B0604020202020204" pitchFamily="34" charset="0"/>
              </a:rPr>
              <a:t>Step 3: </a:t>
            </a:r>
            <a:r>
              <a:rPr lang="en-CA" sz="2400" dirty="0">
                <a:latin typeface="Arial" panose="020B0604020202020204" pitchFamily="34" charset="0"/>
                <a:cs typeface="Arial" panose="020B0604020202020204" pitchFamily="34" charset="0"/>
              </a:rPr>
              <a:t>Co-reviewers consider </a:t>
            </a:r>
            <a:r>
              <a:rPr lang="en-CA" sz="2400" b="1" i="1" dirty="0">
                <a:latin typeface="Arial" panose="020B0604020202020204" pitchFamily="34" charset="0"/>
                <a:cs typeface="Arial" panose="020B0604020202020204" pitchFamily="34" charset="0"/>
              </a:rPr>
              <a:t>top scoring </a:t>
            </a:r>
            <a:r>
              <a:rPr lang="en-CA" sz="2400" dirty="0">
                <a:latin typeface="Arial" panose="020B0604020202020204" pitchFamily="34" charset="0"/>
                <a:cs typeface="Arial" panose="020B0604020202020204" pitchFamily="34" charset="0"/>
              </a:rPr>
              <a:t>applicants, decide which awards these ‘contenders’ are most suited to a specific award and why.  The reviewer attending the Review Panel meeting come prepared to present contenders to the Panel.</a:t>
            </a:r>
          </a:p>
        </p:txBody>
      </p:sp>
      <p:sp>
        <p:nvSpPr>
          <p:cNvPr id="3" name="TextBox 2">
            <a:extLst>
              <a:ext uri="{FF2B5EF4-FFF2-40B4-BE49-F238E27FC236}">
                <a16:creationId xmlns:a16="http://schemas.microsoft.com/office/drawing/2014/main" id="{8319A1C0-726D-9299-30B8-CA5506980097}"/>
              </a:ext>
            </a:extLst>
          </p:cNvPr>
          <p:cNvSpPr txBox="1"/>
          <p:nvPr/>
        </p:nvSpPr>
        <p:spPr>
          <a:xfrm>
            <a:off x="898684" y="1616044"/>
            <a:ext cx="8802529" cy="461665"/>
          </a:xfrm>
          <a:prstGeom prst="rect">
            <a:avLst/>
          </a:prstGeom>
          <a:noFill/>
          <a:ln w="28575">
            <a:noFill/>
          </a:ln>
        </p:spPr>
        <p:txBody>
          <a:bodyPr wrap="square" rtlCol="0">
            <a:spAutoFit/>
          </a:bodyPr>
          <a:lstStyle/>
          <a:p>
            <a:pPr>
              <a:spcAft>
                <a:spcPts val="400"/>
              </a:spcAft>
            </a:pPr>
            <a:r>
              <a:rPr lang="en-CA" sz="2400" b="1" dirty="0">
                <a:solidFill>
                  <a:srgbClr val="534CA0"/>
                </a:solidFill>
                <a:latin typeface="Arial" panose="020B0604020202020204" pitchFamily="34" charset="0"/>
                <a:cs typeface="Arial" panose="020B0604020202020204" pitchFamily="34" charset="0"/>
              </a:rPr>
              <a:t>Step 1: </a:t>
            </a:r>
            <a:r>
              <a:rPr lang="en-CA" sz="2400" dirty="0">
                <a:latin typeface="Arial" panose="020B0604020202020204" pitchFamily="34" charset="0"/>
                <a:cs typeface="Arial" panose="020B0604020202020204" pitchFamily="34" charset="0"/>
              </a:rPr>
              <a:t>Reviewers score each applicant independently </a:t>
            </a:r>
            <a:r>
              <a:rPr lang="en-CA" dirty="0">
                <a:solidFill>
                  <a:srgbClr val="FF0000"/>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CE989D5F-9B02-A1B0-C466-5F28990E86F0}"/>
              </a:ext>
            </a:extLst>
          </p:cNvPr>
          <p:cNvSpPr txBox="1"/>
          <p:nvPr/>
        </p:nvSpPr>
        <p:spPr>
          <a:xfrm>
            <a:off x="898685" y="2077709"/>
            <a:ext cx="8802528" cy="830997"/>
          </a:xfrm>
          <a:prstGeom prst="rect">
            <a:avLst/>
          </a:prstGeom>
          <a:noFill/>
          <a:ln w="28575">
            <a:noFill/>
          </a:ln>
        </p:spPr>
        <p:txBody>
          <a:bodyPr wrap="square" rtlCol="0">
            <a:spAutoFit/>
          </a:bodyPr>
          <a:lstStyle/>
          <a:p>
            <a:pPr>
              <a:spcAft>
                <a:spcPts val="400"/>
              </a:spcAft>
            </a:pPr>
            <a:r>
              <a:rPr lang="en-CA" sz="2400" b="1" dirty="0">
                <a:solidFill>
                  <a:srgbClr val="534CA0"/>
                </a:solidFill>
                <a:latin typeface="Arial" panose="020B0604020202020204" pitchFamily="34" charset="0"/>
                <a:cs typeface="Arial" panose="020B0604020202020204" pitchFamily="34" charset="0"/>
              </a:rPr>
              <a:t>Step 2: </a:t>
            </a:r>
            <a:r>
              <a:rPr lang="en-CA" sz="2400" dirty="0">
                <a:latin typeface="Arial" panose="020B0604020202020204" pitchFamily="34" charset="0"/>
                <a:cs typeface="Arial" panose="020B0604020202020204" pitchFamily="34" charset="0"/>
              </a:rPr>
              <a:t>Co-reviewers meet to review their independent scores, arrive at a single score that will be submitted for each applicant.</a:t>
            </a:r>
          </a:p>
        </p:txBody>
      </p:sp>
      <p:sp>
        <p:nvSpPr>
          <p:cNvPr id="5" name="TextBox 4">
            <a:extLst>
              <a:ext uri="{FF2B5EF4-FFF2-40B4-BE49-F238E27FC236}">
                <a16:creationId xmlns:a16="http://schemas.microsoft.com/office/drawing/2014/main" id="{E670A3CC-B2D7-047F-27DF-BEFEEC7125CF}"/>
              </a:ext>
            </a:extLst>
          </p:cNvPr>
          <p:cNvSpPr txBox="1"/>
          <p:nvPr/>
        </p:nvSpPr>
        <p:spPr>
          <a:xfrm>
            <a:off x="898685" y="4450522"/>
            <a:ext cx="9144000" cy="892552"/>
          </a:xfrm>
          <a:prstGeom prst="rect">
            <a:avLst/>
          </a:prstGeom>
          <a:noFill/>
          <a:ln w="28575">
            <a:noFill/>
          </a:ln>
        </p:spPr>
        <p:txBody>
          <a:bodyPr wrap="square" rtlCol="0">
            <a:spAutoFit/>
          </a:bodyPr>
          <a:lstStyle/>
          <a:p>
            <a:pPr>
              <a:spcAft>
                <a:spcPts val="400"/>
              </a:spcAft>
            </a:pPr>
            <a:r>
              <a:rPr lang="en-CA" sz="2400" b="1" dirty="0">
                <a:solidFill>
                  <a:srgbClr val="534CA0"/>
                </a:solidFill>
                <a:latin typeface="Arial" panose="020B0604020202020204" pitchFamily="34" charset="0"/>
                <a:cs typeface="Arial" panose="020B0604020202020204" pitchFamily="34" charset="0"/>
              </a:rPr>
              <a:t>Step 4: </a:t>
            </a:r>
            <a:r>
              <a:rPr lang="en-CA" sz="2400" dirty="0">
                <a:latin typeface="Arial" panose="020B0604020202020204" pitchFamily="34" charset="0"/>
                <a:cs typeface="Arial" panose="020B0604020202020204" pitchFamily="34" charset="0"/>
              </a:rPr>
              <a:t>Completed score sheets must be submitted to the office </a:t>
            </a:r>
            <a:r>
              <a:rPr lang="en-CA" sz="2800" b="1" dirty="0">
                <a:solidFill>
                  <a:srgbClr val="534CA0"/>
                </a:solidFill>
                <a:latin typeface="Arial" panose="020B0604020202020204" pitchFamily="34" charset="0"/>
                <a:cs typeface="Arial" panose="020B0604020202020204" pitchFamily="34" charset="0"/>
              </a:rPr>
              <a:t>by noon on </a:t>
            </a:r>
            <a:r>
              <a:rPr lang="en-CA" sz="2800" b="1" dirty="0">
                <a:solidFill>
                  <a:srgbClr val="FF0000"/>
                </a:solidFill>
                <a:latin typeface="Arial" panose="020B0604020202020204" pitchFamily="34" charset="0"/>
                <a:cs typeface="Arial" panose="020B0604020202020204" pitchFamily="34" charset="0"/>
              </a:rPr>
              <a:t>Friday, February 20th.</a:t>
            </a:r>
          </a:p>
        </p:txBody>
      </p:sp>
      <p:sp>
        <p:nvSpPr>
          <p:cNvPr id="6" name="TextBox 5">
            <a:extLst>
              <a:ext uri="{FF2B5EF4-FFF2-40B4-BE49-F238E27FC236}">
                <a16:creationId xmlns:a16="http://schemas.microsoft.com/office/drawing/2014/main" id="{98799F40-65CF-3073-1E0C-0E1C2B9E41C0}"/>
              </a:ext>
            </a:extLst>
          </p:cNvPr>
          <p:cNvSpPr txBox="1"/>
          <p:nvPr/>
        </p:nvSpPr>
        <p:spPr>
          <a:xfrm>
            <a:off x="641510" y="506582"/>
            <a:ext cx="7143302" cy="707886"/>
          </a:xfrm>
          <a:prstGeom prst="rect">
            <a:avLst/>
          </a:prstGeom>
          <a:noFill/>
        </p:spPr>
        <p:txBody>
          <a:bodyPr wrap="none" rtlCol="0">
            <a:spAutoFit/>
          </a:bodyPr>
          <a:lstStyle/>
          <a:p>
            <a:r>
              <a:rPr lang="en-CA" sz="4000" b="1" dirty="0">
                <a:solidFill>
                  <a:srgbClr val="008C93"/>
                </a:solidFill>
                <a:latin typeface="Arial" panose="020B0604020202020204" pitchFamily="34" charset="0"/>
                <a:cs typeface="Arial" panose="020B0604020202020204" pitchFamily="34" charset="0"/>
              </a:rPr>
              <a:t>Overview of Review Process</a:t>
            </a:r>
          </a:p>
        </p:txBody>
      </p:sp>
    </p:spTree>
    <p:extLst>
      <p:ext uri="{BB962C8B-B14F-4D97-AF65-F5344CB8AC3E}">
        <p14:creationId xmlns:p14="http://schemas.microsoft.com/office/powerpoint/2010/main" val="202683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E2463D-BFB0-4C38-8F40-AC02A5666242}"/>
              </a:ext>
            </a:extLst>
          </p:cNvPr>
          <p:cNvSpPr/>
          <p:nvPr/>
        </p:nvSpPr>
        <p:spPr>
          <a:xfrm>
            <a:off x="497524" y="145752"/>
            <a:ext cx="9737087" cy="584775"/>
          </a:xfrm>
          <a:prstGeom prst="rect">
            <a:avLst/>
          </a:prstGeom>
        </p:spPr>
        <p:txBody>
          <a:bodyPr wrap="square">
            <a:spAutoFit/>
          </a:bodyPr>
          <a:lstStyle/>
          <a:p>
            <a:pPr lvl="0"/>
            <a:r>
              <a:rPr lang="en-CA" sz="3200" b="1" dirty="0">
                <a:solidFill>
                  <a:srgbClr val="008C93"/>
                </a:solidFill>
              </a:rPr>
              <a:t>Confidentiality of Applicants’ Information</a:t>
            </a:r>
            <a:endParaRPr lang="en-CA" sz="3200" dirty="0">
              <a:solidFill>
                <a:srgbClr val="008C93"/>
              </a:solidFill>
            </a:endParaRPr>
          </a:p>
        </p:txBody>
      </p:sp>
      <p:sp>
        <p:nvSpPr>
          <p:cNvPr id="2" name="TextBox 1">
            <a:extLst>
              <a:ext uri="{FF2B5EF4-FFF2-40B4-BE49-F238E27FC236}">
                <a16:creationId xmlns:a16="http://schemas.microsoft.com/office/drawing/2014/main" id="{16C72985-66AB-6CEF-8BF0-C131130D8F7A}"/>
              </a:ext>
            </a:extLst>
          </p:cNvPr>
          <p:cNvSpPr txBox="1"/>
          <p:nvPr/>
        </p:nvSpPr>
        <p:spPr>
          <a:xfrm>
            <a:off x="542821" y="755586"/>
            <a:ext cx="8243992" cy="1107996"/>
          </a:xfrm>
          <a:prstGeom prst="rect">
            <a:avLst/>
          </a:prstGeom>
          <a:solidFill>
            <a:srgbClr val="009999">
              <a:alpha val="36078"/>
            </a:srgbClr>
          </a:solidFill>
          <a:ln w="28575">
            <a:noFill/>
          </a:ln>
        </p:spPr>
        <p:txBody>
          <a:bodyPr wrap="square" rtlCol="0">
            <a:spAutoFit/>
          </a:bodyPr>
          <a:lstStyle/>
          <a:p>
            <a:pPr>
              <a:spcAft>
                <a:spcPts val="600"/>
              </a:spcAft>
            </a:pPr>
            <a:r>
              <a:rPr lang="en-US" sz="2200" dirty="0">
                <a:latin typeface="Arial" panose="020B0604020202020204" pitchFamily="34" charset="0"/>
                <a:cs typeface="Arial" panose="020B0604020202020204" pitchFamily="34" charset="0"/>
              </a:rPr>
              <a:t>On initial login reviewers will be asked to read RNFOO’s Confidentiality Policy. Finalizing the login is taken as acceptance of this Policy. </a:t>
            </a:r>
          </a:p>
        </p:txBody>
      </p:sp>
      <p:sp>
        <p:nvSpPr>
          <p:cNvPr id="3" name="TextBox 2">
            <a:extLst>
              <a:ext uri="{FF2B5EF4-FFF2-40B4-BE49-F238E27FC236}">
                <a16:creationId xmlns:a16="http://schemas.microsoft.com/office/drawing/2014/main" id="{0A7FABD9-0F1C-0421-E210-2B913978B30E}"/>
              </a:ext>
            </a:extLst>
          </p:cNvPr>
          <p:cNvSpPr txBox="1"/>
          <p:nvPr/>
        </p:nvSpPr>
        <p:spPr>
          <a:xfrm>
            <a:off x="542821" y="5252432"/>
            <a:ext cx="8559587" cy="957626"/>
          </a:xfrm>
          <a:prstGeom prst="rect">
            <a:avLst/>
          </a:prstGeom>
          <a:solidFill>
            <a:srgbClr val="009999">
              <a:alpha val="36078"/>
            </a:srgbClr>
          </a:solidFill>
          <a:ln w="28575">
            <a:solidFill>
              <a:srgbClr val="5C407B"/>
            </a:solidFill>
          </a:ln>
        </p:spPr>
        <p:txBody>
          <a:bodyPr wrap="square" rtlCol="0">
            <a:spAutoFit/>
          </a:bodyPr>
          <a:lstStyle/>
          <a:p>
            <a:r>
              <a:rPr lang="en-CA" dirty="0">
                <a:latin typeface="Arial" panose="020B0604020202020204" pitchFamily="34" charset="0"/>
                <a:cs typeface="Arial" panose="020B0604020202020204" pitchFamily="34" charset="0"/>
              </a:rPr>
              <a:t>While doing your scoring, please remember to keep applications and scoring sheets secure for confidentiality and privacy purposes.  When you are finished, please permanently delete all files, and securely destroy all papers.</a:t>
            </a:r>
            <a:endParaRPr 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C95E9A6-A935-3542-6DDD-A670AC2E6B53}"/>
              </a:ext>
            </a:extLst>
          </p:cNvPr>
          <p:cNvSpPr txBox="1"/>
          <p:nvPr/>
        </p:nvSpPr>
        <p:spPr>
          <a:xfrm>
            <a:off x="641563" y="2113111"/>
            <a:ext cx="8902487" cy="3139321"/>
          </a:xfrm>
          <a:prstGeom prst="rect">
            <a:avLst/>
          </a:prstGeom>
          <a:noFill/>
        </p:spPr>
        <p:txBody>
          <a:bodyPr wrap="square" rtlCol="0">
            <a:spAutoFit/>
          </a:bodyPr>
          <a:lstStyle/>
          <a:p>
            <a:r>
              <a:rPr lang="en-US" sz="2200" b="1" dirty="0">
                <a:latin typeface="Arial" panose="020B0604020202020204" pitchFamily="34" charset="0"/>
                <a:cs typeface="Arial" panose="020B0604020202020204" pitchFamily="34" charset="0"/>
              </a:rPr>
              <a:t>Registered Nurses’ Foundation of Ontario Confidentiality Policy and Agreement</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The Registered Nurses’ Foundation of Ontario (RNFOO) has a privacy policy that is in keeping with Canadian legislation. Members of the Review Panel have access to confidential information provided in Academic Awards applications. By continuing to login to the judging platform, you agree to use this confidential information for the sole purpose of scoring the applications, and to keep all information in the strictest confidence.</a:t>
            </a:r>
            <a:endParaRPr lang="en-CA"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4578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Information 5">
            <a:hlinkClick r:id="" action="ppaction://noaction" highlightClick="1"/>
            <a:extLst>
              <a:ext uri="{FF2B5EF4-FFF2-40B4-BE49-F238E27FC236}">
                <a16:creationId xmlns:a16="http://schemas.microsoft.com/office/drawing/2014/main" id="{D1693DA3-E4BF-4730-856F-20AFB39FC8F3}"/>
              </a:ext>
            </a:extLst>
          </p:cNvPr>
          <p:cNvSpPr/>
          <p:nvPr/>
        </p:nvSpPr>
        <p:spPr>
          <a:xfrm>
            <a:off x="798212" y="3912972"/>
            <a:ext cx="1232642" cy="1200328"/>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95FB98F6-5F60-4572-A7C9-58D9B5740775}"/>
              </a:ext>
            </a:extLst>
          </p:cNvPr>
          <p:cNvSpPr/>
          <p:nvPr/>
        </p:nvSpPr>
        <p:spPr>
          <a:xfrm>
            <a:off x="667584" y="515388"/>
            <a:ext cx="3697104" cy="584775"/>
          </a:xfrm>
          <a:prstGeom prst="rect">
            <a:avLst/>
          </a:prstGeom>
        </p:spPr>
        <p:txBody>
          <a:bodyPr wrap="square">
            <a:spAutoFit/>
          </a:bodyPr>
          <a:lstStyle/>
          <a:p>
            <a:pPr lvl="0"/>
            <a:r>
              <a:rPr lang="en-CA" sz="3200" b="1" dirty="0">
                <a:solidFill>
                  <a:srgbClr val="008C93"/>
                </a:solidFill>
              </a:rPr>
              <a:t>Getting Started</a:t>
            </a:r>
            <a:endParaRPr lang="en-CA" sz="3200" dirty="0">
              <a:solidFill>
                <a:srgbClr val="008C93"/>
              </a:solidFill>
            </a:endParaRPr>
          </a:p>
        </p:txBody>
      </p:sp>
      <p:sp>
        <p:nvSpPr>
          <p:cNvPr id="2" name="TextBox 1">
            <a:extLst>
              <a:ext uri="{FF2B5EF4-FFF2-40B4-BE49-F238E27FC236}">
                <a16:creationId xmlns:a16="http://schemas.microsoft.com/office/drawing/2014/main" id="{4EED8E89-E5BF-30CC-1119-8839D312587C}"/>
              </a:ext>
            </a:extLst>
          </p:cNvPr>
          <p:cNvSpPr txBox="1"/>
          <p:nvPr/>
        </p:nvSpPr>
        <p:spPr>
          <a:xfrm>
            <a:off x="667584" y="1375368"/>
            <a:ext cx="8390691" cy="1569660"/>
          </a:xfrm>
          <a:prstGeom prst="rect">
            <a:avLst/>
          </a:prstGeom>
          <a:noFill/>
          <a:ln w="28575">
            <a:noFill/>
          </a:ln>
        </p:spPr>
        <p:txBody>
          <a:bodyPr wrap="square" rtlCol="0">
            <a:spAutoFit/>
          </a:bodyPr>
          <a:lstStyle/>
          <a:p>
            <a:r>
              <a:rPr lang="en-CA" sz="1800" b="1" dirty="0">
                <a:latin typeface="Arial" panose="020B0604020202020204" pitchFamily="34" charset="0"/>
                <a:cs typeface="Arial" panose="020B0604020202020204" pitchFamily="34" charset="0"/>
              </a:rPr>
              <a:t>As you prepare to score </a:t>
            </a:r>
            <a:r>
              <a:rPr lang="en-CA" sz="2400" b="1" dirty="0">
                <a:latin typeface="Arial" panose="020B0604020202020204" pitchFamily="34" charset="0"/>
                <a:cs typeface="Arial" panose="020B0604020202020204" pitchFamily="34" charset="0"/>
              </a:rPr>
              <a:t>applications</a:t>
            </a:r>
            <a:r>
              <a:rPr lang="en-CA" sz="1800" b="1" dirty="0">
                <a:latin typeface="Arial" panose="020B0604020202020204" pitchFamily="34" charset="0"/>
                <a:cs typeface="Arial" panose="020B0604020202020204" pitchFamily="34" charset="0"/>
              </a:rPr>
              <a:t>, you may find it helpful to print or have the </a:t>
            </a:r>
            <a:r>
              <a:rPr lang="en-CA" sz="1800" b="1" dirty="0">
                <a:solidFill>
                  <a:srgbClr val="5C407B"/>
                </a:solidFill>
                <a:latin typeface="Arial" panose="020B0604020202020204" pitchFamily="34" charset="0"/>
                <a:cs typeface="Arial" panose="020B0604020202020204" pitchFamily="34" charset="0"/>
              </a:rPr>
              <a:t>RNFOO 2026 Awards &amp; Scholarships Brochure open.</a:t>
            </a:r>
          </a:p>
          <a:p>
            <a:endParaRPr lang="en-CA" b="1" dirty="0">
              <a:solidFill>
                <a:srgbClr val="5C407B"/>
              </a:solidFill>
              <a:latin typeface="Arial" panose="020B0604020202020204" pitchFamily="34" charset="0"/>
              <a:cs typeface="Arial" panose="020B0604020202020204" pitchFamily="34" charset="0"/>
            </a:endParaRPr>
          </a:p>
          <a:p>
            <a:r>
              <a:rPr lang="en-CA" b="1" dirty="0">
                <a:solidFill>
                  <a:srgbClr val="5C407B"/>
                </a:solidFill>
                <a:latin typeface="Arial" panose="020B0604020202020204" pitchFamily="34" charset="0"/>
                <a:cs typeface="Arial" panose="020B0604020202020204" pitchFamily="34" charset="0"/>
              </a:rPr>
              <a:t>Please note, t</a:t>
            </a:r>
            <a:r>
              <a:rPr lang="en-CA" sz="1800" b="1" dirty="0">
                <a:solidFill>
                  <a:srgbClr val="5C407B"/>
                </a:solidFill>
                <a:latin typeface="Arial" panose="020B0604020202020204" pitchFamily="34" charset="0"/>
                <a:cs typeface="Arial" panose="020B0604020202020204" pitchFamily="34" charset="0"/>
              </a:rPr>
              <a:t>here are separate scoring workbooks for each level with individual sheets for each applicant</a:t>
            </a: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B60267F-7ED9-9C9F-9D1C-371D1D4666EA}"/>
              </a:ext>
            </a:extLst>
          </p:cNvPr>
          <p:cNvSpPr txBox="1"/>
          <p:nvPr/>
        </p:nvSpPr>
        <p:spPr>
          <a:xfrm>
            <a:off x="2299795" y="3912972"/>
            <a:ext cx="6758480" cy="1200329"/>
          </a:xfrm>
          <a:prstGeom prst="rect">
            <a:avLst/>
          </a:prstGeom>
          <a:noFill/>
          <a:ln w="28575">
            <a:solidFill>
              <a:srgbClr val="5C407B"/>
            </a:solidFill>
          </a:ln>
        </p:spPr>
        <p:txBody>
          <a:bodyPr wrap="square" rtlCol="0">
            <a:spAutoFit/>
          </a:bodyPr>
          <a:lstStyle/>
          <a:p>
            <a:r>
              <a:rPr lang="en-CA" dirty="0">
                <a:solidFill>
                  <a:srgbClr val="7030A0"/>
                </a:solidFill>
                <a:latin typeface="Arial" panose="020B0604020202020204" pitchFamily="34" charset="0"/>
                <a:cs typeface="Arial" panose="020B0604020202020204" pitchFamily="34" charset="0"/>
              </a:rPr>
              <a:t>If you print rubrics, please remember to protect the documents for confidentiality and privacy purposes.  When you are finished, please permanently delete all files from your computer, and securely destroy all papers</a:t>
            </a:r>
            <a:r>
              <a:rPr lang="en-CA" dirty="0">
                <a:solidFill>
                  <a:schemeClr val="tx1">
                    <a:lumMod val="65000"/>
                    <a:lumOff val="35000"/>
                  </a:schemeClr>
                </a:solidFill>
                <a:latin typeface="Arial" panose="020B0604020202020204" pitchFamily="34" charset="0"/>
                <a:cs typeface="Arial" panose="020B0604020202020204" pitchFamily="34" charset="0"/>
              </a:rPr>
              <a:t>.</a:t>
            </a: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8991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DA2915-67F4-6E22-1AC2-39F855CF8450}"/>
              </a:ext>
            </a:extLst>
          </p:cNvPr>
          <p:cNvSpPr/>
          <p:nvPr/>
        </p:nvSpPr>
        <p:spPr>
          <a:xfrm>
            <a:off x="485775" y="168261"/>
            <a:ext cx="7596254" cy="584775"/>
          </a:xfrm>
          <a:prstGeom prst="rect">
            <a:avLst/>
          </a:prstGeom>
        </p:spPr>
        <p:txBody>
          <a:bodyPr wrap="square">
            <a:spAutoFit/>
          </a:bodyPr>
          <a:lstStyle/>
          <a:p>
            <a:pPr lvl="0"/>
            <a:r>
              <a:rPr lang="en-CA" sz="3200" b="1" dirty="0">
                <a:solidFill>
                  <a:srgbClr val="008C93"/>
                </a:solidFill>
              </a:rPr>
              <a:t>Accessing Applications</a:t>
            </a:r>
            <a:endParaRPr lang="en-CA" sz="3200" dirty="0">
              <a:solidFill>
                <a:srgbClr val="008C93"/>
              </a:solidFill>
            </a:endParaRPr>
          </a:p>
        </p:txBody>
      </p:sp>
      <p:sp>
        <p:nvSpPr>
          <p:cNvPr id="2" name="TextBox 1">
            <a:extLst>
              <a:ext uri="{FF2B5EF4-FFF2-40B4-BE49-F238E27FC236}">
                <a16:creationId xmlns:a16="http://schemas.microsoft.com/office/drawing/2014/main" id="{646495DA-DAC9-4DBB-6F9D-3B6A55016F2A}"/>
              </a:ext>
            </a:extLst>
          </p:cNvPr>
          <p:cNvSpPr txBox="1"/>
          <p:nvPr/>
        </p:nvSpPr>
        <p:spPr>
          <a:xfrm>
            <a:off x="485775" y="676345"/>
            <a:ext cx="8240218" cy="830997"/>
          </a:xfrm>
          <a:prstGeom prst="rect">
            <a:avLst/>
          </a:prstGeom>
          <a:noFill/>
        </p:spPr>
        <p:txBody>
          <a:bodyPr wrap="square" rtlCol="0">
            <a:spAutoFit/>
          </a:bodyPr>
          <a:lstStyle/>
          <a:p>
            <a:r>
              <a:rPr lang="en-CA" sz="2400" b="1" dirty="0">
                <a:solidFill>
                  <a:srgbClr val="534CA0"/>
                </a:solidFill>
                <a:latin typeface="Arial" panose="020B0604020202020204" pitchFamily="34" charset="0"/>
                <a:cs typeface="Arial" panose="020B0604020202020204" pitchFamily="34" charset="0"/>
              </a:rPr>
              <a:t>Step 1: </a:t>
            </a:r>
            <a:r>
              <a:rPr lang="en-US" sz="2400" dirty="0">
                <a:solidFill>
                  <a:srgbClr val="534CA0"/>
                </a:solidFill>
                <a:latin typeface="Arial" panose="020B0604020202020204" pitchFamily="34" charset="0"/>
                <a:cs typeface="Arial" panose="020B0604020202020204" pitchFamily="34" charset="0"/>
              </a:rPr>
              <a:t>Use this URL to access the reviewer’s login:</a:t>
            </a:r>
          </a:p>
          <a:p>
            <a:r>
              <a:rPr lang="en-US" sz="2400" dirty="0">
                <a:solidFill>
                  <a:srgbClr val="534CA0"/>
                </a:solidFill>
                <a:latin typeface="Arial" panose="020B0604020202020204" pitchFamily="34" charset="0"/>
                <a:cs typeface="Arial" panose="020B0604020202020204" pitchFamily="34" charset="0"/>
              </a:rPr>
              <a:t>https://www.rnfoo.org/academic-awards-information/  </a:t>
            </a:r>
          </a:p>
        </p:txBody>
      </p:sp>
      <p:sp>
        <p:nvSpPr>
          <p:cNvPr id="6" name="TextBox 5">
            <a:extLst>
              <a:ext uri="{FF2B5EF4-FFF2-40B4-BE49-F238E27FC236}">
                <a16:creationId xmlns:a16="http://schemas.microsoft.com/office/drawing/2014/main" id="{6C443D0D-36D7-14AF-3720-A1C6A340A278}"/>
              </a:ext>
            </a:extLst>
          </p:cNvPr>
          <p:cNvSpPr txBox="1"/>
          <p:nvPr/>
        </p:nvSpPr>
        <p:spPr>
          <a:xfrm>
            <a:off x="532532" y="1755861"/>
            <a:ext cx="7502739" cy="830997"/>
          </a:xfrm>
          <a:prstGeom prst="rect">
            <a:avLst/>
          </a:prstGeom>
          <a:noFill/>
          <a:ln w="28575">
            <a:noFill/>
          </a:ln>
        </p:spPr>
        <p:txBody>
          <a:bodyPr wrap="square" rtlCol="0">
            <a:spAutoFit/>
          </a:bodyPr>
          <a:lstStyle/>
          <a:p>
            <a:pPr>
              <a:spcAft>
                <a:spcPts val="600"/>
              </a:spcAft>
            </a:pPr>
            <a:r>
              <a:rPr lang="en-US" sz="2400" b="1">
                <a:solidFill>
                  <a:srgbClr val="534CA0"/>
                </a:solidFill>
                <a:latin typeface="Arial" panose="020B0604020202020204" pitchFamily="34" charset="0"/>
                <a:cs typeface="Arial" panose="020B0604020202020204" pitchFamily="34" charset="0"/>
              </a:rPr>
              <a:t>Step 2: Click on the ‘Continue your application/ Log in to access applications’ button</a:t>
            </a:r>
            <a:endParaRPr lang="en-US" sz="2400" b="1">
              <a:solidFill>
                <a:schemeClr val="tx1">
                  <a:lumMod val="65000"/>
                  <a:lumOff val="35000"/>
                </a:schemeClr>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70A20A6-6B7D-6833-B1DD-F158EE1675CB}"/>
              </a:ext>
            </a:extLst>
          </p:cNvPr>
          <p:cNvPicPr>
            <a:picLocks noChangeAspect="1"/>
          </p:cNvPicPr>
          <p:nvPr/>
        </p:nvPicPr>
        <p:blipFill>
          <a:blip r:embed="rId3"/>
          <a:stretch>
            <a:fillRect/>
          </a:stretch>
        </p:blipFill>
        <p:spPr>
          <a:xfrm>
            <a:off x="639516" y="2789274"/>
            <a:ext cx="4239846" cy="3397892"/>
          </a:xfrm>
          <a:prstGeom prst="rect">
            <a:avLst/>
          </a:prstGeom>
        </p:spPr>
      </p:pic>
      <p:pic>
        <p:nvPicPr>
          <p:cNvPr id="8" name="Picture 7">
            <a:extLst>
              <a:ext uri="{FF2B5EF4-FFF2-40B4-BE49-F238E27FC236}">
                <a16:creationId xmlns:a16="http://schemas.microsoft.com/office/drawing/2014/main" id="{5E7EEDAC-8377-9F05-3B0F-0744865F7448}"/>
              </a:ext>
            </a:extLst>
          </p:cNvPr>
          <p:cNvPicPr>
            <a:picLocks noChangeAspect="1"/>
          </p:cNvPicPr>
          <p:nvPr/>
        </p:nvPicPr>
        <p:blipFill rotWithShape="1">
          <a:blip r:embed="rId4"/>
          <a:srcRect t="10010" b="27990"/>
          <a:stretch/>
        </p:blipFill>
        <p:spPr>
          <a:xfrm>
            <a:off x="5072583" y="3140551"/>
            <a:ext cx="4132890" cy="3046615"/>
          </a:xfrm>
          <a:prstGeom prst="rect">
            <a:avLst/>
          </a:prstGeom>
        </p:spPr>
      </p:pic>
    </p:spTree>
    <p:extLst>
      <p:ext uri="{BB962C8B-B14F-4D97-AF65-F5344CB8AC3E}">
        <p14:creationId xmlns:p14="http://schemas.microsoft.com/office/powerpoint/2010/main" val="131015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83C80A-4E3D-407A-883A-C2955CDD9D17}"/>
              </a:ext>
            </a:extLst>
          </p:cNvPr>
          <p:cNvSpPr/>
          <p:nvPr/>
        </p:nvSpPr>
        <p:spPr>
          <a:xfrm>
            <a:off x="346709" y="868325"/>
            <a:ext cx="5904071" cy="461665"/>
          </a:xfrm>
          <a:prstGeom prst="rect">
            <a:avLst/>
          </a:prstGeom>
        </p:spPr>
        <p:txBody>
          <a:bodyPr wrap="square">
            <a:spAutoFit/>
          </a:bodyPr>
          <a:lstStyle/>
          <a:p>
            <a:pPr lvl="0"/>
            <a:r>
              <a:rPr lang="en-CA" sz="2400" b="1" dirty="0">
                <a:solidFill>
                  <a:srgbClr val="534CA0"/>
                </a:solidFill>
              </a:rPr>
              <a:t>Step 3: Enter your details</a:t>
            </a:r>
            <a:endParaRPr lang="en-CA" sz="2400" dirty="0">
              <a:solidFill>
                <a:srgbClr val="534CA0"/>
              </a:solidFill>
            </a:endParaRPr>
          </a:p>
        </p:txBody>
      </p:sp>
      <p:grpSp>
        <p:nvGrpSpPr>
          <p:cNvPr id="2" name="Group 1">
            <a:extLst>
              <a:ext uri="{FF2B5EF4-FFF2-40B4-BE49-F238E27FC236}">
                <a16:creationId xmlns:a16="http://schemas.microsoft.com/office/drawing/2014/main" id="{5977AAD9-1CBF-C480-5838-5C67C718BF25}"/>
              </a:ext>
            </a:extLst>
          </p:cNvPr>
          <p:cNvGrpSpPr/>
          <p:nvPr/>
        </p:nvGrpSpPr>
        <p:grpSpPr>
          <a:xfrm>
            <a:off x="346710" y="1618614"/>
            <a:ext cx="9610770" cy="5010785"/>
            <a:chOff x="975360" y="1390014"/>
            <a:chExt cx="9610770" cy="5010785"/>
          </a:xfrm>
        </p:grpSpPr>
        <p:pic>
          <p:nvPicPr>
            <p:cNvPr id="5" name="Picture 4">
              <a:extLst>
                <a:ext uri="{FF2B5EF4-FFF2-40B4-BE49-F238E27FC236}">
                  <a16:creationId xmlns:a16="http://schemas.microsoft.com/office/drawing/2014/main" id="{7B3417F6-3D3F-FA8C-7AC1-80EDD4170938}"/>
                </a:ext>
              </a:extLst>
            </p:cNvPr>
            <p:cNvPicPr>
              <a:picLocks noChangeAspect="1"/>
            </p:cNvPicPr>
            <p:nvPr/>
          </p:nvPicPr>
          <p:blipFill rotWithShape="1">
            <a:blip r:embed="rId3"/>
            <a:srcRect b="14709"/>
            <a:stretch/>
          </p:blipFill>
          <p:spPr>
            <a:xfrm>
              <a:off x="975360" y="1390014"/>
              <a:ext cx="9610770" cy="5010785"/>
            </a:xfrm>
            <a:prstGeom prst="rect">
              <a:avLst/>
            </a:prstGeom>
          </p:spPr>
        </p:pic>
        <p:sp>
          <p:nvSpPr>
            <p:cNvPr id="8" name="TextBox 7">
              <a:extLst>
                <a:ext uri="{FF2B5EF4-FFF2-40B4-BE49-F238E27FC236}">
                  <a16:creationId xmlns:a16="http://schemas.microsoft.com/office/drawing/2014/main" id="{29C2C5BE-FBF2-4231-869A-A055AB80165B}"/>
                </a:ext>
              </a:extLst>
            </p:cNvPr>
            <p:cNvSpPr txBox="1"/>
            <p:nvPr/>
          </p:nvSpPr>
          <p:spPr>
            <a:xfrm rot="19932182">
              <a:off x="5555713" y="3541463"/>
              <a:ext cx="4409688" cy="707886"/>
            </a:xfrm>
            <a:prstGeom prst="rect">
              <a:avLst/>
            </a:prstGeom>
            <a:solidFill>
              <a:srgbClr val="009999">
                <a:alpha val="36078"/>
              </a:srgbClr>
            </a:solidFill>
            <a:ln w="28575">
              <a:noFill/>
            </a:ln>
          </p:spPr>
          <p:txBody>
            <a:bodyPr wrap="square" rtlCol="0">
              <a:spAutoFit/>
            </a:bodyPr>
            <a:lstStyle/>
            <a:p>
              <a:pPr>
                <a:spcAft>
                  <a:spcPts val="600"/>
                </a:spcAft>
              </a:pPr>
              <a:r>
                <a:rPr lang="en-US" sz="4000" dirty="0">
                  <a:solidFill>
                    <a:srgbClr val="FF0000"/>
                  </a:solidFill>
                  <a:latin typeface="Arial" panose="020B0604020202020204" pitchFamily="34" charset="0"/>
                  <a:cs typeface="Arial" panose="020B0604020202020204" pitchFamily="34" charset="0"/>
                  <a:sym typeface="Symbol" panose="05050102010706020507" pitchFamily="18" charset="2"/>
                </a:rPr>
                <a:t></a:t>
              </a:r>
              <a:r>
                <a:rPr lang="en-US" sz="2600" dirty="0">
                  <a:solidFill>
                    <a:schemeClr val="tx1">
                      <a:lumMod val="65000"/>
                      <a:lumOff val="35000"/>
                    </a:schemeClr>
                  </a:solidFill>
                  <a:latin typeface="Arial" panose="020B0604020202020204" pitchFamily="34" charset="0"/>
                  <a:cs typeface="Arial" panose="020B0604020202020204" pitchFamily="34" charset="0"/>
                </a:rPr>
                <a:t>The Confidentiality Policy</a:t>
              </a:r>
            </a:p>
          </p:txBody>
        </p:sp>
      </p:grpSp>
      <p:sp>
        <p:nvSpPr>
          <p:cNvPr id="3" name="Rectangle 2">
            <a:extLst>
              <a:ext uri="{FF2B5EF4-FFF2-40B4-BE49-F238E27FC236}">
                <a16:creationId xmlns:a16="http://schemas.microsoft.com/office/drawing/2014/main" id="{8219288E-8283-DCB3-D8E0-1434D42E3E73}"/>
              </a:ext>
            </a:extLst>
          </p:cNvPr>
          <p:cNvSpPr/>
          <p:nvPr/>
        </p:nvSpPr>
        <p:spPr>
          <a:xfrm>
            <a:off x="346710" y="295872"/>
            <a:ext cx="4379886" cy="584775"/>
          </a:xfrm>
          <a:prstGeom prst="rect">
            <a:avLst/>
          </a:prstGeom>
        </p:spPr>
        <p:txBody>
          <a:bodyPr wrap="square">
            <a:spAutoFit/>
          </a:bodyPr>
          <a:lstStyle/>
          <a:p>
            <a:pPr lvl="0"/>
            <a:r>
              <a:rPr lang="en-CA" sz="3200" b="1" dirty="0">
                <a:solidFill>
                  <a:srgbClr val="008C93"/>
                </a:solidFill>
              </a:rPr>
              <a:t>Accessing Applications</a:t>
            </a:r>
            <a:endParaRPr lang="en-CA" sz="3200" dirty="0">
              <a:solidFill>
                <a:srgbClr val="008C93"/>
              </a:solidFill>
            </a:endParaRPr>
          </a:p>
        </p:txBody>
      </p:sp>
    </p:spTree>
    <p:extLst>
      <p:ext uri="{BB962C8B-B14F-4D97-AF65-F5344CB8AC3E}">
        <p14:creationId xmlns:p14="http://schemas.microsoft.com/office/powerpoint/2010/main" val="2024087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83C80A-4E3D-407A-883A-C2955CDD9D17}"/>
              </a:ext>
            </a:extLst>
          </p:cNvPr>
          <p:cNvSpPr/>
          <p:nvPr/>
        </p:nvSpPr>
        <p:spPr>
          <a:xfrm>
            <a:off x="164303" y="572194"/>
            <a:ext cx="2830357" cy="584775"/>
          </a:xfrm>
          <a:prstGeom prst="rect">
            <a:avLst/>
          </a:prstGeom>
        </p:spPr>
        <p:txBody>
          <a:bodyPr wrap="square">
            <a:spAutoFit/>
          </a:bodyPr>
          <a:lstStyle/>
          <a:p>
            <a:pPr lvl="0"/>
            <a:r>
              <a:rPr lang="en-CA" sz="3200" b="1" dirty="0">
                <a:solidFill>
                  <a:srgbClr val="008C93"/>
                </a:solidFill>
              </a:rPr>
              <a:t>Team Lists</a:t>
            </a:r>
            <a:endParaRPr lang="en-CA" sz="3200" dirty="0">
              <a:solidFill>
                <a:srgbClr val="008C93"/>
              </a:solidFill>
            </a:endParaRPr>
          </a:p>
        </p:txBody>
      </p:sp>
      <p:sp>
        <p:nvSpPr>
          <p:cNvPr id="7" name="TextBox 6">
            <a:extLst>
              <a:ext uri="{FF2B5EF4-FFF2-40B4-BE49-F238E27FC236}">
                <a16:creationId xmlns:a16="http://schemas.microsoft.com/office/drawing/2014/main" id="{4503B44F-4FA0-5103-9B0D-7A9B9561F6D1}"/>
              </a:ext>
            </a:extLst>
          </p:cNvPr>
          <p:cNvSpPr txBox="1"/>
          <p:nvPr/>
        </p:nvSpPr>
        <p:spPr>
          <a:xfrm>
            <a:off x="2342670" y="576163"/>
            <a:ext cx="5635821" cy="1200329"/>
          </a:xfrm>
          <a:prstGeom prst="rect">
            <a:avLst/>
          </a:prstGeom>
          <a:noFill/>
          <a:ln w="28575">
            <a:noFill/>
          </a:ln>
        </p:spPr>
        <p:txBody>
          <a:bodyPr wrap="square" rtlCol="0">
            <a:spAutoFit/>
          </a:bodyPr>
          <a:lstStyle/>
          <a:p>
            <a:pPr>
              <a:spcAft>
                <a:spcPts val="600"/>
              </a:spcAft>
            </a:pPr>
            <a:r>
              <a:rPr lang="en-US" sz="2400" b="1" dirty="0">
                <a:solidFill>
                  <a:srgbClr val="534CA0"/>
                </a:solidFill>
                <a:latin typeface="Arial" panose="020B0604020202020204" pitchFamily="34" charset="0"/>
                <a:cs typeface="Arial" panose="020B0604020202020204" pitchFamily="34" charset="0"/>
              </a:rPr>
              <a:t>When you click “Login”, you will be taken to the list of applicants you will be reviewing: </a:t>
            </a:r>
          </a:p>
        </p:txBody>
      </p:sp>
      <p:grpSp>
        <p:nvGrpSpPr>
          <p:cNvPr id="8" name="Group 7">
            <a:extLst>
              <a:ext uri="{FF2B5EF4-FFF2-40B4-BE49-F238E27FC236}">
                <a16:creationId xmlns:a16="http://schemas.microsoft.com/office/drawing/2014/main" id="{0A8061A4-658C-2AA7-F903-3EAFE5258350}"/>
              </a:ext>
            </a:extLst>
          </p:cNvPr>
          <p:cNvGrpSpPr/>
          <p:nvPr/>
        </p:nvGrpSpPr>
        <p:grpSpPr>
          <a:xfrm>
            <a:off x="360032" y="1957417"/>
            <a:ext cx="8902074" cy="4240087"/>
            <a:chOff x="2710806" y="2187708"/>
            <a:chExt cx="8902074" cy="4240087"/>
          </a:xfrm>
        </p:grpSpPr>
        <p:pic>
          <p:nvPicPr>
            <p:cNvPr id="6" name="Picture 5">
              <a:extLst>
                <a:ext uri="{FF2B5EF4-FFF2-40B4-BE49-F238E27FC236}">
                  <a16:creationId xmlns:a16="http://schemas.microsoft.com/office/drawing/2014/main" id="{18A49262-23F9-1B19-24F5-911EB0C69060}"/>
                </a:ext>
              </a:extLst>
            </p:cNvPr>
            <p:cNvPicPr>
              <a:picLocks noChangeAspect="1"/>
            </p:cNvPicPr>
            <p:nvPr/>
          </p:nvPicPr>
          <p:blipFill>
            <a:blip r:embed="rId3"/>
            <a:stretch>
              <a:fillRect/>
            </a:stretch>
          </p:blipFill>
          <p:spPr>
            <a:xfrm>
              <a:off x="2710806" y="2187708"/>
              <a:ext cx="8902074" cy="4240087"/>
            </a:xfrm>
            <a:prstGeom prst="rect">
              <a:avLst/>
            </a:prstGeom>
          </p:spPr>
        </p:pic>
        <p:sp>
          <p:nvSpPr>
            <p:cNvPr id="2" name="Rectangle 1">
              <a:extLst>
                <a:ext uri="{FF2B5EF4-FFF2-40B4-BE49-F238E27FC236}">
                  <a16:creationId xmlns:a16="http://schemas.microsoft.com/office/drawing/2014/main" id="{1B0408CE-6B70-5CAA-3250-9B3F4B40254E}"/>
                </a:ext>
              </a:extLst>
            </p:cNvPr>
            <p:cNvSpPr/>
            <p:nvPr/>
          </p:nvSpPr>
          <p:spPr>
            <a:xfrm>
              <a:off x="4693444" y="6207919"/>
              <a:ext cx="592931" cy="21987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5937999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dec2222-38c1-48d9-9ed1-9ba0779a92f6">
      <Terms xmlns="http://schemas.microsoft.com/office/infopath/2007/PartnerControls"/>
    </lcf76f155ced4ddcb4097134ff3c332f>
    <TaxCatchAll xmlns="dd55a9b9-5f62-4ee2-8f97-bb1829df242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78985BDE764F4C933C3743DD54D29F" ma:contentTypeVersion="19" ma:contentTypeDescription="Create a new document." ma:contentTypeScope="" ma:versionID="39cd6b81a21ed3011763d1480223223e">
  <xsd:schema xmlns:xsd="http://www.w3.org/2001/XMLSchema" xmlns:xs="http://www.w3.org/2001/XMLSchema" xmlns:p="http://schemas.microsoft.com/office/2006/metadata/properties" xmlns:ns2="dd55a9b9-5f62-4ee2-8f97-bb1829df2423" xmlns:ns3="8dec2222-38c1-48d9-9ed1-9ba0779a92f6" targetNamespace="http://schemas.microsoft.com/office/2006/metadata/properties" ma:root="true" ma:fieldsID="76393a7392ed05f192e92a69745b04ba" ns2:_="" ns3:_="">
    <xsd:import namespace="dd55a9b9-5f62-4ee2-8f97-bb1829df2423"/>
    <xsd:import namespace="8dec2222-38c1-48d9-9ed1-9ba0779a92f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55a9b9-5f62-4ee2-8f97-bb1829df242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88f1d98-4f2d-4afe-b58f-c36d93c6ec01}" ma:internalName="TaxCatchAll" ma:showField="CatchAllData" ma:web="dd55a9b9-5f62-4ee2-8f97-bb1829df242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dec2222-38c1-48d9-9ed1-9ba0779a92f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1e35386-395e-4cc0-9a6f-879e118c1e0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B8F9BC-EB0A-46E8-AFE9-68C581A01FC5}">
  <ds:schemaRefs>
    <ds:schemaRef ds:uri="http://schemas.microsoft.com/sharepoint/v3/contenttype/forms"/>
  </ds:schemaRefs>
</ds:datastoreItem>
</file>

<file path=customXml/itemProps2.xml><?xml version="1.0" encoding="utf-8"?>
<ds:datastoreItem xmlns:ds="http://schemas.openxmlformats.org/officeDocument/2006/customXml" ds:itemID="{EBCA6F28-0B48-4915-BA88-21F7117A2461}">
  <ds:schemaRefs>
    <ds:schemaRef ds:uri="http://schemas.microsoft.com/office/2006/documentManagement/types"/>
    <ds:schemaRef ds:uri="http://purl.org/dc/dcmitype/"/>
    <ds:schemaRef ds:uri="http://schemas.microsoft.com/office/2006/metadata/properties"/>
    <ds:schemaRef ds:uri="http://schemas.openxmlformats.org/package/2006/metadata/core-properties"/>
    <ds:schemaRef ds:uri="8dec2222-38c1-48d9-9ed1-9ba0779a92f6"/>
    <ds:schemaRef ds:uri="http://purl.org/dc/elements/1.1/"/>
    <ds:schemaRef ds:uri="http://purl.org/dc/terms/"/>
    <ds:schemaRef ds:uri="http://schemas.microsoft.com/office/infopath/2007/PartnerControls"/>
    <ds:schemaRef ds:uri="dd55a9b9-5f62-4ee2-8f97-bb1829df2423"/>
    <ds:schemaRef ds:uri="http://www.w3.org/XML/1998/namespace"/>
  </ds:schemaRefs>
</ds:datastoreItem>
</file>

<file path=customXml/itemProps3.xml><?xml version="1.0" encoding="utf-8"?>
<ds:datastoreItem xmlns:ds="http://schemas.openxmlformats.org/officeDocument/2006/customXml" ds:itemID="{D137F95C-50B1-44AD-98EE-75E9A6A7D0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55a9b9-5f62-4ee2-8f97-bb1829df2423"/>
    <ds:schemaRef ds:uri="8dec2222-38c1-48d9-9ed1-9ba0779a92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9136</TotalTime>
  <Words>1855</Words>
  <Application>Microsoft Office PowerPoint</Application>
  <PresentationFormat>Widescreen</PresentationFormat>
  <Paragraphs>195</Paragraphs>
  <Slides>33</Slides>
  <Notes>32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33</vt:i4>
      </vt:variant>
    </vt:vector>
  </HeadingPairs>
  <TitlesOfParts>
    <vt:vector size="38" baseType="lpstr">
      <vt:lpstr>Aptos</vt:lpstr>
      <vt:lpstr>Arial</vt:lpstr>
      <vt:lpstr>Calibri</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Sample Scoresheet: Undergraduate</vt:lpstr>
      <vt:lpstr>Sample Scoresheet: Graduate</vt:lpstr>
      <vt:lpstr>  </vt:lpstr>
      <vt:lpstr> </vt:lpstr>
      <vt:lpstr> </vt:lpstr>
      <vt:lpstr>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RNFOO Application  Process Overview</dc:title>
  <dc:creator>Heather Jones</dc:creator>
  <cp:lastModifiedBy>Leah Dooley</cp:lastModifiedBy>
  <cp:revision>220</cp:revision>
  <dcterms:created xsi:type="dcterms:W3CDTF">2014-12-02T21:07:11Z</dcterms:created>
  <dcterms:modified xsi:type="dcterms:W3CDTF">2026-01-14T20:18:05Z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0x0101009978985BDE764F4C933C3743DD54D29F</vt:lpwstr>
  </property>
  <property fmtid="{D5CDD505-2E9C-101B-9397-08002B2CF9AE}" pid="3" name="MediaServiceImageTags">
    <vt:lpwstr/>
  </property>
</Properties>
</file>